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or reviewers" id="{49533dc6-fa04-ac73-f489-1a318777c0df}">
          <p14:sldIdLst>
            <p14:sldId id="256"/>
            <p14:sldId id="257"/>
            <p14:sldId id="258"/>
            <p14:sldId id="259"/>
          </p14:sldIdLst>
        </p14:section>
        <p14:section name="Class segment (teacher shares screen)" id="{3036d34f-86f9-2fd1-c116-384c62976350}">
          <p14:sldIdLst>
            <p14:sldId id="260"/>
            <p14:sldId id="261"/>
            <p14:sldId id="262"/>
            <p14:sldId id="263"/>
            <p14:sldId id="264"/>
            <p14:sldId id="265"/>
            <p14:sldId id="266"/>
            <p14:sldId id="267"/>
            <p14:sldId id="268"/>
            <p14:sldId id="269"/>
            <p14:sldId id="270"/>
            <p14:sldId id="271"/>
            <p14:sldId id="272"/>
            <p14:sldId id="273"/>
            <p14:sldId id="274"/>
            <p14:sldId id="275"/>
          </p14:sldIdLst>
        </p14:section>
        <p14:section name="After class" id="{d53f8220-20dd-516c-3d31-4f80c75ce5c7}">
          <p14:sldIdLst>
            <p14:sldId id="276"/>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In the video: I reviewed five marked P5 weighted assessments, picked the gap that cost the most marks, and designed one 30-minute segment an Ottodot teacher can run by sharing this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 reviewed: I went through all five scripts question by question and wrote down every lost mark with what the student actually did, then grouped the errors. Gap 1 costs the most marks and sits in the long Section B/C questions. Gap 2 travels with it, so I folded it into the routine as the 'Tick' step instead of treating it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count: Paper 2 lost 7 marks (transfer between bags; fraction of the remainder), Paper 3 lost 6 (equal cut from two ribbons; buns and curry puffs), Paper 5 lost 8 (three Section C items). The fix I chose is to teach students to find what stays the same before they draw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sheet. Speaker notes on every class slide carry the teacher's script and timing, so a teacher who has never seen this can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Teacher: 'Today we are vault breakers. The vault has four locks. Each lock opens when we find the one thing in a story that does NOT change.' Keep this under 30 seconds and go straight to the warm-up.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[0:00–3:00] Read each story aloud. Students type T, D or O in the chat; no explanation needed yet. Answers: 1 T (sweets only move, the total is the same). 2 D (both go up by $10, the gap is the same). 3 O (Mum's money is the same). 4 D (both get 4 years older, the age gap is the same). Praise anyone who explains WHY in the chat — that is the skill.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[3:00–5:00] Link each lock back to the warm-up story it matched. Ask: 'In story 1, did anybody new get sweets? No — they only moved. So the total is locked.' Emphasise the rule: the lock is the bar you draw first, and it has to be the same length before and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[5:00–8:00] Draw the 'before' row as one long bar split into A and B, then the 'after' row the same total length with the split moved. Say: 'The marbles moved, but nobody added or took any. So both rows stay the same length.' Use the annotate tool to trace the gold line. Ask one student: 'What would change if both jars got 10 more marbles?' (the difference would be locked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 Explain the routine once; the same four steps run every round. Scoring is for the whole class, so a student who only gets the lock still adds points. The Trickster's answers are taken from real marked scripts — say so, students like knowing other kids made these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 optional — 30 s] Show this once if students are new to the game, then go to Round 1 and play it for real. It is Round 1 played out: the teacher's line for each step, what students type in the chat, and where the class earns points. Points go to ONE class score, so Sara's wrong lock vote costs nothing — the class still scores because most students chose T. Panel 4 shows the TICK step working: Sara types 24 (Ali after), checks it against what she circled (Ali at first), and corrects it to 36.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[8:00–12:00] Read the story twice. 30 s: students circle 'Ali at first' with annotate. 20 s: lock vote in chat (answer T — marbles move between them). 2 min: students draw the AFTER model and solve in their books, then type the answer. Then ask one student to say why the Trickster is wrong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one step at a time. Answer tiles: 36 ✓. 32 = the Trickster (96 ÷ 3: “3 times” is only true AFTER, and Ali + Ben make 4 units). 24 = Ali AFTER (praise the model, then point to what was circled: Ali at FIRST). 48 = split 96 in half, but Ali and Ben never have the same number. Award the lock and move on by 12:00.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[12:00–16:00] Same routine. Lock answer: D — both ropes lose the same length, so the gap stays the same. If many students vote T, ask: 'Did any rope go to the other rope?' This is the exact item type a student in the sample lost marks on by dividing 240 by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one step at a time. Answer tiles: 0.6 m ✓. 75 cm = the Trickster (300 ÷ 4: 300 cm is BEFORE the cut). 2.4 m = Rope A at the end (4 units), not Rope B. 60 m = 60 is right but it is 60 cm (unit slip, another gap in the papers, so call it out). Award lock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[16:00–20:00] Lock answer: O — only Sam gives stickers away; Tia's stickers do not change. Draw Tia's bar first in gold, then Sam's three units next to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one step at a time. Answer tiles: 72 ✓. 16 = the Trickster (48 ÷ 3: Sam gave away 2 units, not 3). 24 = Tia (and Sam after): the wrong person. 144 = 48 × 3, but 48 is 2 units, so 1 unit is 24. Award lock 3; the vault's last lock is the boss.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[20:00–22:00] Stretch round — two minutes, pairs may work in breakout or the teacher can think aloud. This is the hardest type in the papers (Section C, no marks in one script). If time is short, the teacher models it fully on the reveal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and open the vault (celebrate briefly). Answer tiles: 90 ✓. 30 = the Trickster (ONE part, found a unit and stopped). 60 = what each has LEFT, not Leo at first. 180 = Mia at first (6 parts), not Leo. Key teaching line: 'When both people change, look at what they END with. Equal ends are the lock.' Do the check out loud — it models the TICK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[22:00–27:00] Students answer privately (letters only: e.g. 'C, B'). The teacher logs each student's two letters in the tracker — every wrong option means something specific (see the next section: 'Reading the exit ticket'). Do not reveal answers until 26:00, then go through Q1 with the difference 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[27:00–30:00] Ask 2–3 students: 'Which lock was hardest today, and how did you spot it?' Close with the routine. Tell them the next class starts with a 2-minute 'spot the lock' warm-up.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that makes the activity measurable. The two exit-ticket letters per student go into the class tracker with the code, so the next class can be planned per student, not only per class. Codes: BA1 = one sum on a before number; BA2 = picks the wrong lock; SS = stops short or answers the wrong unknown.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class: type each student's two letters. The code and next step fill in (in the HTML version this table fills itself). Copy it into the class tracker so the next class is planned per student.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papers showed five gaps; this segment closes the biggest one, and the routine (circle, lock, draw, tick) is reusable for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rgbClr val="14213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331720"/>
            <a:ext cx="10698480" cy="137160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731520" y="3840480"/>
            <a:ext cx="10698480" cy="1188720"/>
          </a:xfrm>
          <a:prstGeom prst="rect">
            <a:avLst/>
          </a:prstGeom>
          <a:noFill/>
          <a:ln/>
        </p:spPr>
        <p:txBody>
          <a:bodyPr wrap="square" rtlCol="0"/>
          <a:lstStyle>
            <a:lvl1pPr algn="l" indent="0" marL="0">
              <a:buNone/>
              <a:defRPr lang="en-US" sz="2000" dirty="0">
                <a:solidFill>
                  <a:schemeClr val="accent1"/>
                </a:solidFill>
              </a:defRPr>
            </a:lvl1pPr>
          </a:lstStyle>
          <a:p>
            <a:pPr algn="l"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lstStyle>
            <a:lvl1pPr indent="0" marL="0">
              <a:buNone/>
              <a:defRPr lang="en-US" sz="3400" b="1" dirty="0">
                <a:solidFill>
                  <a:schemeClr val="tx2"/>
                </a:solidFill>
              </a:defRPr>
            </a:lvl1pPr>
          </a:lstStyle>
          <a:p>
            <a:pPr indent="0" marL="0">
              <a:buNone/>
            </a:pPr>
            <a:endParaRPr lang="en-US" sz="34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rgbClr val="8D99AE"/>
                </a:solidFill>
              </a:rPr>
              <a:t>Ottodot take-home · Luqman Hakeem</a:t>
            </a:r>
            <a:endParaRPr lang="en-US" sz="1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AME">
    <p:bg>
      <p:bgPr>
        <a:solidFill>
          <a:srgbClr val="14213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rtlCol="0"/>
          <a:lstStyle>
            <a:lvl1pPr indent="0" marL="0">
              <a:buNone/>
              <a:defRPr lang="en-US" sz="3400" b="1" dirty="0">
                <a:solidFill>
                  <a:schemeClr val="bg1"/>
                </a:solidFill>
              </a:defRPr>
            </a:lvl1pPr>
          </a:lstStyle>
          <a:p>
            <a:pPr indent="0" marL="0">
              <a:buNone/>
            </a:pPr>
            <a:endParaRPr lang="en-US" sz="3400" dirty="0"/>
          </a:p>
        </p:txBody>
      </p:sp>
      <p:sp>
        <p:nvSpPr>
          <p:cNvPr id="3"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rgbClr val="8D99AE"/>
                </a:solidFill>
              </a:rPr>
              <a:t>Vault Breakers · P5 before–after problems</a:t>
            </a:r>
            <a:endParaRPr lang="en-US" sz="1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2.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4.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4.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4.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3.xml"/><Relationship Id="rId6"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title lock" descr="preencoded.png">    </p:cNvPr>
          <p:cNvPicPr>
            <a:picLocks noChangeAspect="1"/>
          </p:cNvPicPr>
          <p:nvPr/>
        </p:nvPicPr>
        <p:blipFill>
          <a:blip r:embed="rId1"/>
          <a:stretch>
            <a:fillRect/>
          </a:stretch>
        </p:blipFill>
        <p:spPr>
          <a:xfrm>
            <a:off x="731520" y="1097280"/>
            <a:ext cx="914400" cy="914400"/>
          </a:xfrm>
          <a:prstGeom prst="rect">
            <a:avLst/>
          </a:prstGeom>
        </p:spPr>
      </p:pic>
      <p:sp>
        <p:nvSpPr>
          <p:cNvPr id="3" name="Text 0"/>
          <p:cNvSpPr/>
          <p:nvPr>
            <p:ph idx="100" type="title" hasCustomPrompt="1"/>
          </p:nvPr>
        </p:nvSpPr>
        <p:spPr>
          <a:xfrm>
            <a:off x="731520" y="2331720"/>
            <a:ext cx="10698480" cy="1371600"/>
          </a:xfrm>
          <a:prstGeom prst="rect">
            <a:avLst/>
          </a:prstGeom>
          <a:noFill/>
          <a:ln/>
        </p:spPr>
        <p:txBody>
          <a:bodyPr wrap="square" lIns="0" tIns="0" rIns="0" bIns="0" rtlCol="0" anchor="b"/>
          <a:lstStyle/>
          <a:p>
            <a:pPr algn="l" indent="0" marL="0">
              <a:buNone/>
            </a:pPr>
            <a:r>
              <a:rPr lang="en-US" sz="4800" b="1" dirty="0">
                <a:solidFill>
                  <a:schemeClr val="bg1"/>
                </a:solidFill>
              </a:rPr>
              <a:t>Vault Breakers: what stays the same?</a:t>
            </a:r>
            <a:endParaRPr lang="en-US" sz="4800" dirty="0"/>
          </a:p>
        </p:txBody>
      </p:sp>
      <p:sp>
        <p:nvSpPr>
          <p:cNvPr id="4" name="Text 0"/>
          <p:cNvSpPr/>
          <p:nvPr>
            <p:ph idx="101" type="body" hasCustomPrompt="1"/>
          </p:nvPr>
        </p:nvSpPr>
        <p:spPr>
          <a:xfrm>
            <a:off x="731520" y="3840480"/>
            <a:ext cx="10698480" cy="1188720"/>
          </a:xfrm>
          <a:prstGeom prst="rect">
            <a:avLst/>
          </a:prstGeom>
          <a:noFill/>
          <a:ln/>
        </p:spPr>
        <p:txBody>
          <a:bodyPr wrap="square" lIns="0" tIns="0" rIns="0" bIns="0" rtlCol="0" anchor="t"/>
          <a:lstStyle/>
          <a:p>
            <a:pPr algn="l" indent="0" marL="0">
              <a:buNone/>
            </a:pPr>
            <a:r>
              <a:rPr lang="en-US" sz="2000" dirty="0">
                <a:solidFill>
                  <a:schemeClr val="accent1"/>
                </a:solidFill>
              </a:rPr>
              <a:t>A 30-minute game segment for P5 before–after word problems</a:t>
            </a:r>
            <a:endParaRPr lang="en-US" sz="2000" dirty="0"/>
          </a:p>
          <a:p>
            <a:pPr algn="l" indent="0" marL="0">
              <a:buNone/>
            </a:pPr>
            <a:r>
              <a:rPr lang="en-US" sz="1600" dirty="0">
                <a:solidFill>
                  <a:srgbClr val="8D99AE"/>
                </a:solidFill>
              </a:rPr>
              <a:t>Luqman Hakeem · Math Curriculum Designer take-home · October 2026</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tx2"/>
                </a:solidFill>
              </a:rPr>
              <a:t>Five papers, five gaps, ranked by marks lost</a:t>
            </a:r>
            <a:endParaRPr lang="en-US" sz="3400" dirty="0"/>
          </a:p>
        </p:txBody>
      </p:sp>
      <p:sp>
        <p:nvSpPr>
          <p:cNvPr id="3" name="Text 1"/>
          <p:cNvSpPr txBox="1"/>
          <p:nvPr/>
        </p:nvSpPr>
        <p:spPr>
          <a:xfrm>
            <a:off x="8732520" y="1234440"/>
            <a:ext cx="2834640" cy="274320"/>
          </a:xfrm>
          <a:prstGeom prst="rect">
            <a:avLst/>
          </a:prstGeom>
          <a:noFill/>
          <a:ln/>
        </p:spPr>
        <p:txBody>
          <a:bodyPr wrap="square" lIns="0" tIns="0" rIns="0" bIns="0" rtlCol="0" anchor="t"/>
          <a:lstStyle/>
          <a:p>
            <a:pPr algn="ctr" indent="0" marL="0">
              <a:buNone/>
            </a:pPr>
            <a:r>
              <a:rPr lang="en-US" sz="1200" b="1" dirty="0">
                <a:solidFill>
                  <a:srgbClr val="8D99AE"/>
                </a:solidFill>
              </a:rPr>
              <a:t>Papers affected</a:t>
            </a:r>
            <a:endParaRPr lang="en-US" sz="1200" dirty="0"/>
          </a:p>
        </p:txBody>
      </p:sp>
      <p:sp>
        <p:nvSpPr>
          <p:cNvPr id="4" name="gap card 1"/>
          <p:cNvSpPr/>
          <p:nvPr/>
        </p:nvSpPr>
        <p:spPr>
          <a:xfrm>
            <a:off x="548640" y="1600200"/>
            <a:ext cx="11064240" cy="777240"/>
          </a:xfrm>
          <a:prstGeom prst="roundRect">
            <a:avLst>
              <a:gd name="adj" fmla="val 14118"/>
            </a:avLst>
          </a:prstGeom>
          <a:solidFill>
            <a:srgbClr val="FFF4DE"/>
          </a:solidFill>
          <a:ln w="25400">
            <a:solidFill>
              <a:srgbClr val="FCA311"/>
            </a:solidFill>
            <a:prstDash val="solid"/>
          </a:ln>
        </p:spPr>
      </p:sp>
      <p:sp>
        <p:nvSpPr>
          <p:cNvPr id="5" name="Text 3"/>
          <p:cNvSpPr txBox="1"/>
          <p:nvPr/>
        </p:nvSpPr>
        <p:spPr>
          <a:xfrm>
            <a:off x="777240" y="1600200"/>
            <a:ext cx="457200" cy="777240"/>
          </a:xfrm>
          <a:prstGeom prst="rect">
            <a:avLst/>
          </a:prstGeom>
          <a:noFill/>
          <a:ln/>
        </p:spPr>
        <p:txBody>
          <a:bodyPr wrap="square" lIns="0" tIns="0" rIns="0" bIns="0" rtlCol="0" anchor="ctr"/>
          <a:lstStyle/>
          <a:p>
            <a:pPr indent="0" marL="0">
              <a:buNone/>
            </a:pPr>
            <a:r>
              <a:rPr lang="en-US" sz="2600" b="1" dirty="0">
                <a:solidFill>
                  <a:srgbClr val="FCA311"/>
                </a:solidFill>
              </a:rPr>
              <a:t>1</a:t>
            </a:r>
            <a:endParaRPr lang="en-US" sz="2600" dirty="0"/>
          </a:p>
        </p:txBody>
      </p:sp>
      <p:sp>
        <p:nvSpPr>
          <p:cNvPr id="6" name="Text 4"/>
          <p:cNvSpPr txBox="1"/>
          <p:nvPr/>
        </p:nvSpPr>
        <p:spPr>
          <a:xfrm>
            <a:off x="1325880" y="1691640"/>
            <a:ext cx="7223760" cy="347472"/>
          </a:xfrm>
          <a:prstGeom prst="rect">
            <a:avLst/>
          </a:prstGeom>
          <a:noFill/>
          <a:ln/>
        </p:spPr>
        <p:txBody>
          <a:bodyPr wrap="square" lIns="0" tIns="0" rIns="0" bIns="0" rtlCol="0" anchor="t"/>
          <a:lstStyle/>
          <a:p>
            <a:pPr indent="0" marL="0">
              <a:buNone/>
            </a:pPr>
            <a:r>
              <a:rPr lang="en-US" sz="1800" b="1" dirty="0">
                <a:solidFill>
                  <a:schemeClr val="tx2"/>
                </a:solidFill>
              </a:rPr>
              <a:t>Before–after and compare word problems</a:t>
            </a:r>
            <a:endParaRPr lang="en-US" sz="1800" dirty="0"/>
          </a:p>
        </p:txBody>
      </p:sp>
      <p:sp>
        <p:nvSpPr>
          <p:cNvPr id="7" name="Text 5"/>
          <p:cNvSpPr txBox="1"/>
          <p:nvPr/>
        </p:nvSpPr>
        <p:spPr>
          <a:xfrm>
            <a:off x="1325880" y="2029968"/>
            <a:ext cx="7223760" cy="292608"/>
          </a:xfrm>
          <a:prstGeom prst="rect">
            <a:avLst/>
          </a:prstGeom>
          <a:noFill/>
          <a:ln/>
        </p:spPr>
        <p:txBody>
          <a:bodyPr wrap="square" lIns="0" tIns="0" rIns="0" bIns="0" rtlCol="0" anchor="t"/>
          <a:lstStyle/>
          <a:p>
            <a:pPr indent="0" marL="0">
              <a:buNone/>
            </a:pPr>
            <a:r>
              <a:rPr lang="en-US" sz="1400" dirty="0">
                <a:solidFill>
                  <a:schemeClr val="tx1"/>
                </a:solidFill>
              </a:rPr>
              <a:t>One sum on the “before” numbers, or no start at all</a:t>
            </a:r>
            <a:endParaRPr lang="en-US" sz="1400" dirty="0"/>
          </a:p>
        </p:txBody>
      </p:sp>
      <p:sp>
        <p:nvSpPr>
          <p:cNvPr id="8" name="gap 1 paper 1"/>
          <p:cNvSpPr/>
          <p:nvPr/>
        </p:nvSpPr>
        <p:spPr>
          <a:xfrm>
            <a:off x="8778240" y="1783080"/>
            <a:ext cx="411480" cy="411480"/>
          </a:xfrm>
          <a:prstGeom prst="ellipse">
            <a:avLst/>
          </a:prstGeom>
          <a:solidFill>
            <a:srgbClr val="FFFFFF"/>
          </a:solidFill>
          <a:ln w="12700">
            <a:solidFill>
              <a:srgbClr val="8D99AE"/>
            </a:solidFill>
            <a:prstDash val="solid"/>
          </a:ln>
        </p:spPr>
      </p:sp>
      <p:sp>
        <p:nvSpPr>
          <p:cNvPr id="9" name="Text 7"/>
          <p:cNvSpPr txBox="1"/>
          <p:nvPr/>
        </p:nvSpPr>
        <p:spPr>
          <a:xfrm>
            <a:off x="8778240" y="17830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P1</a:t>
            </a:r>
            <a:endParaRPr lang="en-US" sz="1100" dirty="0"/>
          </a:p>
        </p:txBody>
      </p:sp>
      <p:sp>
        <p:nvSpPr>
          <p:cNvPr id="10" name="gap 1 paper 2"/>
          <p:cNvSpPr/>
          <p:nvPr/>
        </p:nvSpPr>
        <p:spPr>
          <a:xfrm>
            <a:off x="9345168" y="1783080"/>
            <a:ext cx="411480" cy="411480"/>
          </a:xfrm>
          <a:prstGeom prst="ellipse">
            <a:avLst/>
          </a:prstGeom>
          <a:solidFill>
            <a:srgbClr val="FCA311"/>
          </a:solidFill>
          <a:ln w="12700">
            <a:solidFill>
              <a:srgbClr val="FCA311"/>
            </a:solidFill>
            <a:prstDash val="solid"/>
          </a:ln>
        </p:spPr>
      </p:sp>
      <p:sp>
        <p:nvSpPr>
          <p:cNvPr id="11" name="Text 9"/>
          <p:cNvSpPr txBox="1"/>
          <p:nvPr/>
        </p:nvSpPr>
        <p:spPr>
          <a:xfrm>
            <a:off x="9345168" y="17830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P2</a:t>
            </a:r>
            <a:endParaRPr lang="en-US" sz="1100" dirty="0"/>
          </a:p>
        </p:txBody>
      </p:sp>
      <p:sp>
        <p:nvSpPr>
          <p:cNvPr id="12" name="gap 1 paper 3"/>
          <p:cNvSpPr/>
          <p:nvPr/>
        </p:nvSpPr>
        <p:spPr>
          <a:xfrm>
            <a:off x="9912096" y="1783080"/>
            <a:ext cx="411480" cy="411480"/>
          </a:xfrm>
          <a:prstGeom prst="ellipse">
            <a:avLst/>
          </a:prstGeom>
          <a:solidFill>
            <a:srgbClr val="FCA311"/>
          </a:solidFill>
          <a:ln w="12700">
            <a:solidFill>
              <a:srgbClr val="FCA311"/>
            </a:solidFill>
            <a:prstDash val="solid"/>
          </a:ln>
        </p:spPr>
      </p:sp>
      <p:sp>
        <p:nvSpPr>
          <p:cNvPr id="13" name="Text 11"/>
          <p:cNvSpPr txBox="1"/>
          <p:nvPr/>
        </p:nvSpPr>
        <p:spPr>
          <a:xfrm>
            <a:off x="9912096" y="17830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P3</a:t>
            </a:r>
            <a:endParaRPr lang="en-US" sz="1100" dirty="0"/>
          </a:p>
        </p:txBody>
      </p:sp>
      <p:sp>
        <p:nvSpPr>
          <p:cNvPr id="14" name="gap 1 paper 4"/>
          <p:cNvSpPr/>
          <p:nvPr/>
        </p:nvSpPr>
        <p:spPr>
          <a:xfrm>
            <a:off x="10479024" y="1783080"/>
            <a:ext cx="411480" cy="411480"/>
          </a:xfrm>
          <a:prstGeom prst="ellipse">
            <a:avLst/>
          </a:prstGeom>
          <a:solidFill>
            <a:srgbClr val="FFFFFF"/>
          </a:solidFill>
          <a:ln w="12700">
            <a:solidFill>
              <a:srgbClr val="8D99AE"/>
            </a:solidFill>
            <a:prstDash val="solid"/>
          </a:ln>
        </p:spPr>
      </p:sp>
      <p:sp>
        <p:nvSpPr>
          <p:cNvPr id="15" name="Text 13"/>
          <p:cNvSpPr txBox="1"/>
          <p:nvPr/>
        </p:nvSpPr>
        <p:spPr>
          <a:xfrm>
            <a:off x="10479024" y="17830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P4</a:t>
            </a:r>
            <a:endParaRPr lang="en-US" sz="1100" dirty="0"/>
          </a:p>
        </p:txBody>
      </p:sp>
      <p:sp>
        <p:nvSpPr>
          <p:cNvPr id="16" name="gap 1 paper 5"/>
          <p:cNvSpPr/>
          <p:nvPr/>
        </p:nvSpPr>
        <p:spPr>
          <a:xfrm>
            <a:off x="11045952" y="1783080"/>
            <a:ext cx="411480" cy="411480"/>
          </a:xfrm>
          <a:prstGeom prst="ellipse">
            <a:avLst/>
          </a:prstGeom>
          <a:solidFill>
            <a:srgbClr val="FCA311"/>
          </a:solidFill>
          <a:ln w="12700">
            <a:solidFill>
              <a:srgbClr val="FCA311"/>
            </a:solidFill>
            <a:prstDash val="solid"/>
          </a:ln>
        </p:spPr>
      </p:sp>
      <p:sp>
        <p:nvSpPr>
          <p:cNvPr id="17" name="Text 15"/>
          <p:cNvSpPr txBox="1"/>
          <p:nvPr/>
        </p:nvSpPr>
        <p:spPr>
          <a:xfrm>
            <a:off x="11045952" y="17830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P5</a:t>
            </a:r>
            <a:endParaRPr lang="en-US" sz="1100" dirty="0"/>
          </a:p>
        </p:txBody>
      </p:sp>
      <p:sp>
        <p:nvSpPr>
          <p:cNvPr id="18" name="gap card 2"/>
          <p:cNvSpPr/>
          <p:nvPr/>
        </p:nvSpPr>
        <p:spPr>
          <a:xfrm>
            <a:off x="548640" y="2514600"/>
            <a:ext cx="11064240" cy="777240"/>
          </a:xfrm>
          <a:prstGeom prst="roundRect">
            <a:avLst>
              <a:gd name="adj" fmla="val 14118"/>
            </a:avLst>
          </a:prstGeom>
          <a:solidFill>
            <a:srgbClr val="EEF2F8"/>
          </a:solidFill>
          <a:ln/>
        </p:spPr>
      </p:sp>
      <p:sp>
        <p:nvSpPr>
          <p:cNvPr id="19" name="Text 17"/>
          <p:cNvSpPr txBox="1"/>
          <p:nvPr/>
        </p:nvSpPr>
        <p:spPr>
          <a:xfrm>
            <a:off x="777240" y="2514600"/>
            <a:ext cx="457200" cy="777240"/>
          </a:xfrm>
          <a:prstGeom prst="rect">
            <a:avLst/>
          </a:prstGeom>
          <a:noFill/>
          <a:ln/>
        </p:spPr>
        <p:txBody>
          <a:bodyPr wrap="square" lIns="0" tIns="0" rIns="0" bIns="0" rtlCol="0" anchor="ctr"/>
          <a:lstStyle/>
          <a:p>
            <a:pPr indent="0" marL="0">
              <a:buNone/>
            </a:pPr>
            <a:r>
              <a:rPr lang="en-US" sz="2600" b="1" dirty="0">
                <a:solidFill>
                  <a:schemeClr val="accent5"/>
                </a:solidFill>
              </a:rPr>
              <a:t>2</a:t>
            </a:r>
            <a:endParaRPr lang="en-US" sz="2600" dirty="0"/>
          </a:p>
        </p:txBody>
      </p:sp>
      <p:sp>
        <p:nvSpPr>
          <p:cNvPr id="20" name="Text 18"/>
          <p:cNvSpPr txBox="1"/>
          <p:nvPr/>
        </p:nvSpPr>
        <p:spPr>
          <a:xfrm>
            <a:off x="1325880" y="2606040"/>
            <a:ext cx="7223760" cy="347472"/>
          </a:xfrm>
          <a:prstGeom prst="rect">
            <a:avLst/>
          </a:prstGeom>
          <a:noFill/>
          <a:ln/>
        </p:spPr>
        <p:txBody>
          <a:bodyPr wrap="square" lIns="0" tIns="0" rIns="0" bIns="0" rtlCol="0" anchor="t"/>
          <a:lstStyle/>
          <a:p>
            <a:pPr indent="0" marL="0">
              <a:buNone/>
            </a:pPr>
            <a:r>
              <a:rPr lang="en-US" sz="1800" b="1" dirty="0">
                <a:solidFill>
                  <a:schemeClr val="tx2"/>
                </a:solidFill>
              </a:rPr>
              <a:t>Answering an in-between quantity</a:t>
            </a:r>
            <a:endParaRPr lang="en-US" sz="1800" dirty="0"/>
          </a:p>
        </p:txBody>
      </p:sp>
      <p:sp>
        <p:nvSpPr>
          <p:cNvPr id="21" name="Text 19"/>
          <p:cNvSpPr txBox="1"/>
          <p:nvPr/>
        </p:nvSpPr>
        <p:spPr>
          <a:xfrm>
            <a:off x="1325880" y="2944368"/>
            <a:ext cx="7223760" cy="292608"/>
          </a:xfrm>
          <a:prstGeom prst="rect">
            <a:avLst/>
          </a:prstGeom>
          <a:noFill/>
          <a:ln/>
        </p:spPr>
        <p:txBody>
          <a:bodyPr wrap="square" lIns="0" tIns="0" rIns="0" bIns="0" rtlCol="0" anchor="t"/>
          <a:lstStyle/>
          <a:p>
            <a:pPr indent="0" marL="0">
              <a:buNone/>
            </a:pPr>
            <a:r>
              <a:rPr lang="en-US" sz="1400" dirty="0">
                <a:solidFill>
                  <a:schemeClr val="tx1"/>
                </a:solidFill>
              </a:rPr>
              <a:t>Interest instead of total; apples instead of oranges</a:t>
            </a:r>
            <a:endParaRPr lang="en-US" sz="1400" dirty="0"/>
          </a:p>
        </p:txBody>
      </p:sp>
      <p:sp>
        <p:nvSpPr>
          <p:cNvPr id="22" name="gap 2 paper 1"/>
          <p:cNvSpPr/>
          <p:nvPr/>
        </p:nvSpPr>
        <p:spPr>
          <a:xfrm>
            <a:off x="8778240" y="2697480"/>
            <a:ext cx="411480" cy="411480"/>
          </a:xfrm>
          <a:prstGeom prst="ellipse">
            <a:avLst/>
          </a:prstGeom>
          <a:solidFill>
            <a:srgbClr val="14213D"/>
          </a:solidFill>
          <a:ln w="12700">
            <a:solidFill>
              <a:srgbClr val="14213D"/>
            </a:solidFill>
            <a:prstDash val="solid"/>
          </a:ln>
        </p:spPr>
      </p:sp>
      <p:sp>
        <p:nvSpPr>
          <p:cNvPr id="23" name="Text 21"/>
          <p:cNvSpPr txBox="1"/>
          <p:nvPr/>
        </p:nvSpPr>
        <p:spPr>
          <a:xfrm>
            <a:off x="8778240" y="26974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P1</a:t>
            </a:r>
            <a:endParaRPr lang="en-US" sz="1100" dirty="0"/>
          </a:p>
        </p:txBody>
      </p:sp>
      <p:sp>
        <p:nvSpPr>
          <p:cNvPr id="24" name="gap 2 paper 2"/>
          <p:cNvSpPr/>
          <p:nvPr/>
        </p:nvSpPr>
        <p:spPr>
          <a:xfrm>
            <a:off x="9345168" y="2697480"/>
            <a:ext cx="411480" cy="411480"/>
          </a:xfrm>
          <a:prstGeom prst="ellipse">
            <a:avLst/>
          </a:prstGeom>
          <a:solidFill>
            <a:srgbClr val="14213D"/>
          </a:solidFill>
          <a:ln w="12700">
            <a:solidFill>
              <a:srgbClr val="14213D"/>
            </a:solidFill>
            <a:prstDash val="solid"/>
          </a:ln>
        </p:spPr>
      </p:sp>
      <p:sp>
        <p:nvSpPr>
          <p:cNvPr id="25" name="Text 23"/>
          <p:cNvSpPr txBox="1"/>
          <p:nvPr/>
        </p:nvSpPr>
        <p:spPr>
          <a:xfrm>
            <a:off x="9345168" y="26974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P2</a:t>
            </a:r>
            <a:endParaRPr lang="en-US" sz="1100" dirty="0"/>
          </a:p>
        </p:txBody>
      </p:sp>
      <p:sp>
        <p:nvSpPr>
          <p:cNvPr id="26" name="gap 2 paper 3"/>
          <p:cNvSpPr/>
          <p:nvPr/>
        </p:nvSpPr>
        <p:spPr>
          <a:xfrm>
            <a:off x="9912096" y="2697480"/>
            <a:ext cx="411480" cy="411480"/>
          </a:xfrm>
          <a:prstGeom prst="ellipse">
            <a:avLst/>
          </a:prstGeom>
          <a:solidFill>
            <a:srgbClr val="14213D"/>
          </a:solidFill>
          <a:ln w="12700">
            <a:solidFill>
              <a:srgbClr val="14213D"/>
            </a:solidFill>
            <a:prstDash val="solid"/>
          </a:ln>
        </p:spPr>
      </p:sp>
      <p:sp>
        <p:nvSpPr>
          <p:cNvPr id="27" name="Text 25"/>
          <p:cNvSpPr txBox="1"/>
          <p:nvPr/>
        </p:nvSpPr>
        <p:spPr>
          <a:xfrm>
            <a:off x="9912096" y="26974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P3</a:t>
            </a:r>
            <a:endParaRPr lang="en-US" sz="1100" dirty="0"/>
          </a:p>
        </p:txBody>
      </p:sp>
      <p:sp>
        <p:nvSpPr>
          <p:cNvPr id="28" name="gap 2 paper 4"/>
          <p:cNvSpPr/>
          <p:nvPr/>
        </p:nvSpPr>
        <p:spPr>
          <a:xfrm>
            <a:off x="10479024" y="2697480"/>
            <a:ext cx="411480" cy="411480"/>
          </a:xfrm>
          <a:prstGeom prst="ellipse">
            <a:avLst/>
          </a:prstGeom>
          <a:solidFill>
            <a:srgbClr val="FFFFFF"/>
          </a:solidFill>
          <a:ln w="12700">
            <a:solidFill>
              <a:srgbClr val="8D99AE"/>
            </a:solidFill>
            <a:prstDash val="solid"/>
          </a:ln>
        </p:spPr>
      </p:sp>
      <p:sp>
        <p:nvSpPr>
          <p:cNvPr id="29" name="Text 27"/>
          <p:cNvSpPr txBox="1"/>
          <p:nvPr/>
        </p:nvSpPr>
        <p:spPr>
          <a:xfrm>
            <a:off x="10479024" y="26974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P4</a:t>
            </a:r>
            <a:endParaRPr lang="en-US" sz="1100" dirty="0"/>
          </a:p>
        </p:txBody>
      </p:sp>
      <p:sp>
        <p:nvSpPr>
          <p:cNvPr id="30" name="gap 2 paper 5"/>
          <p:cNvSpPr/>
          <p:nvPr/>
        </p:nvSpPr>
        <p:spPr>
          <a:xfrm>
            <a:off x="11045952" y="2697480"/>
            <a:ext cx="411480" cy="411480"/>
          </a:xfrm>
          <a:prstGeom prst="ellipse">
            <a:avLst/>
          </a:prstGeom>
          <a:solidFill>
            <a:srgbClr val="FFFFFF"/>
          </a:solidFill>
          <a:ln w="12700">
            <a:solidFill>
              <a:srgbClr val="8D99AE"/>
            </a:solidFill>
            <a:prstDash val="solid"/>
          </a:ln>
        </p:spPr>
      </p:sp>
      <p:sp>
        <p:nvSpPr>
          <p:cNvPr id="31" name="Text 29"/>
          <p:cNvSpPr txBox="1"/>
          <p:nvPr/>
        </p:nvSpPr>
        <p:spPr>
          <a:xfrm>
            <a:off x="11045952" y="26974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P5</a:t>
            </a:r>
            <a:endParaRPr lang="en-US" sz="1100" dirty="0"/>
          </a:p>
        </p:txBody>
      </p:sp>
      <p:sp>
        <p:nvSpPr>
          <p:cNvPr id="32" name="gap card 3"/>
          <p:cNvSpPr/>
          <p:nvPr/>
        </p:nvSpPr>
        <p:spPr>
          <a:xfrm>
            <a:off x="548640" y="3429000"/>
            <a:ext cx="11064240" cy="777240"/>
          </a:xfrm>
          <a:prstGeom prst="roundRect">
            <a:avLst>
              <a:gd name="adj" fmla="val 14118"/>
            </a:avLst>
          </a:prstGeom>
          <a:solidFill>
            <a:srgbClr val="EEF2F8"/>
          </a:solidFill>
          <a:ln/>
        </p:spPr>
      </p:sp>
      <p:sp>
        <p:nvSpPr>
          <p:cNvPr id="33" name="Text 31"/>
          <p:cNvSpPr txBox="1"/>
          <p:nvPr/>
        </p:nvSpPr>
        <p:spPr>
          <a:xfrm>
            <a:off x="777240" y="3429000"/>
            <a:ext cx="457200" cy="777240"/>
          </a:xfrm>
          <a:prstGeom prst="rect">
            <a:avLst/>
          </a:prstGeom>
          <a:noFill/>
          <a:ln/>
        </p:spPr>
        <p:txBody>
          <a:bodyPr wrap="square" lIns="0" tIns="0" rIns="0" bIns="0" rtlCol="0" anchor="ctr"/>
          <a:lstStyle/>
          <a:p>
            <a:pPr indent="0" marL="0">
              <a:buNone/>
            </a:pPr>
            <a:r>
              <a:rPr lang="en-US" sz="2600" b="1" dirty="0">
                <a:solidFill>
                  <a:schemeClr val="accent5"/>
                </a:solidFill>
              </a:rPr>
              <a:t>3</a:t>
            </a:r>
            <a:endParaRPr lang="en-US" sz="2600" dirty="0"/>
          </a:p>
        </p:txBody>
      </p:sp>
      <p:sp>
        <p:nvSpPr>
          <p:cNvPr id="34" name="Text 32"/>
          <p:cNvSpPr txBox="1"/>
          <p:nvPr/>
        </p:nvSpPr>
        <p:spPr>
          <a:xfrm>
            <a:off x="1325880" y="3520440"/>
            <a:ext cx="7223760" cy="347472"/>
          </a:xfrm>
          <a:prstGeom prst="rect">
            <a:avLst/>
          </a:prstGeom>
          <a:noFill/>
          <a:ln/>
        </p:spPr>
        <p:txBody>
          <a:bodyPr wrap="square" lIns="0" tIns="0" rIns="0" bIns="0" rtlCol="0" anchor="t"/>
          <a:lstStyle/>
          <a:p>
            <a:pPr indent="0" marL="0">
              <a:buNone/>
            </a:pPr>
            <a:r>
              <a:rPr lang="en-US" sz="1800" b="1" dirty="0">
                <a:solidFill>
                  <a:schemeClr val="tx2"/>
                </a:solidFill>
              </a:rPr>
              <a:t>Triangle area in composite figures</a:t>
            </a:r>
            <a:endParaRPr lang="en-US" sz="1800" dirty="0"/>
          </a:p>
        </p:txBody>
      </p:sp>
      <p:sp>
        <p:nvSpPr>
          <p:cNvPr id="35" name="Text 33"/>
          <p:cNvSpPr txBox="1"/>
          <p:nvPr/>
        </p:nvSpPr>
        <p:spPr>
          <a:xfrm>
            <a:off x="1325880" y="3858768"/>
            <a:ext cx="7223760" cy="292608"/>
          </a:xfrm>
          <a:prstGeom prst="rect">
            <a:avLst/>
          </a:prstGeom>
          <a:noFill/>
          <a:ln/>
        </p:spPr>
        <p:txBody>
          <a:bodyPr wrap="square" lIns="0" tIns="0" rIns="0" bIns="0" rtlCol="0" anchor="t"/>
          <a:lstStyle/>
          <a:p>
            <a:pPr indent="0" marL="0">
              <a:buNone/>
            </a:pPr>
            <a:r>
              <a:rPr lang="en-US" sz="1400" dirty="0">
                <a:solidFill>
                  <a:schemeClr val="tx1"/>
                </a:solidFill>
              </a:rPr>
              <a:t>Wrong base / height pair, three times in one paper</a:t>
            </a:r>
            <a:endParaRPr lang="en-US" sz="1400" dirty="0"/>
          </a:p>
        </p:txBody>
      </p:sp>
      <p:sp>
        <p:nvSpPr>
          <p:cNvPr id="36" name="gap 3 paper 1"/>
          <p:cNvSpPr/>
          <p:nvPr/>
        </p:nvSpPr>
        <p:spPr>
          <a:xfrm>
            <a:off x="8778240" y="3611880"/>
            <a:ext cx="411480" cy="411480"/>
          </a:xfrm>
          <a:prstGeom prst="ellipse">
            <a:avLst/>
          </a:prstGeom>
          <a:solidFill>
            <a:srgbClr val="FFFFFF"/>
          </a:solidFill>
          <a:ln w="12700">
            <a:solidFill>
              <a:srgbClr val="8D99AE"/>
            </a:solidFill>
            <a:prstDash val="solid"/>
          </a:ln>
        </p:spPr>
      </p:sp>
      <p:sp>
        <p:nvSpPr>
          <p:cNvPr id="37" name="Text 35"/>
          <p:cNvSpPr txBox="1"/>
          <p:nvPr/>
        </p:nvSpPr>
        <p:spPr>
          <a:xfrm>
            <a:off x="8778240" y="36118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P1</a:t>
            </a:r>
            <a:endParaRPr lang="en-US" sz="1100" dirty="0"/>
          </a:p>
        </p:txBody>
      </p:sp>
      <p:sp>
        <p:nvSpPr>
          <p:cNvPr id="38" name="gap 3 paper 2"/>
          <p:cNvSpPr/>
          <p:nvPr/>
        </p:nvSpPr>
        <p:spPr>
          <a:xfrm>
            <a:off x="9345168" y="3611880"/>
            <a:ext cx="411480" cy="411480"/>
          </a:xfrm>
          <a:prstGeom prst="ellipse">
            <a:avLst/>
          </a:prstGeom>
          <a:solidFill>
            <a:srgbClr val="14213D"/>
          </a:solidFill>
          <a:ln w="12700">
            <a:solidFill>
              <a:srgbClr val="14213D"/>
            </a:solidFill>
            <a:prstDash val="solid"/>
          </a:ln>
        </p:spPr>
      </p:sp>
      <p:sp>
        <p:nvSpPr>
          <p:cNvPr id="39" name="Text 37"/>
          <p:cNvSpPr txBox="1"/>
          <p:nvPr/>
        </p:nvSpPr>
        <p:spPr>
          <a:xfrm>
            <a:off x="9345168" y="36118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P2</a:t>
            </a:r>
            <a:endParaRPr lang="en-US" sz="1100" dirty="0"/>
          </a:p>
        </p:txBody>
      </p:sp>
      <p:sp>
        <p:nvSpPr>
          <p:cNvPr id="40" name="gap 3 paper 3"/>
          <p:cNvSpPr/>
          <p:nvPr/>
        </p:nvSpPr>
        <p:spPr>
          <a:xfrm>
            <a:off x="9912096" y="3611880"/>
            <a:ext cx="411480" cy="411480"/>
          </a:xfrm>
          <a:prstGeom prst="ellipse">
            <a:avLst/>
          </a:prstGeom>
          <a:solidFill>
            <a:srgbClr val="FFFFFF"/>
          </a:solidFill>
          <a:ln w="12700">
            <a:solidFill>
              <a:srgbClr val="8D99AE"/>
            </a:solidFill>
            <a:prstDash val="solid"/>
          </a:ln>
        </p:spPr>
      </p:sp>
      <p:sp>
        <p:nvSpPr>
          <p:cNvPr id="41" name="Text 39"/>
          <p:cNvSpPr txBox="1"/>
          <p:nvPr/>
        </p:nvSpPr>
        <p:spPr>
          <a:xfrm>
            <a:off x="9912096" y="36118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P3</a:t>
            </a:r>
            <a:endParaRPr lang="en-US" sz="1100" dirty="0"/>
          </a:p>
        </p:txBody>
      </p:sp>
      <p:sp>
        <p:nvSpPr>
          <p:cNvPr id="42" name="gap 3 paper 4"/>
          <p:cNvSpPr/>
          <p:nvPr/>
        </p:nvSpPr>
        <p:spPr>
          <a:xfrm>
            <a:off x="10479024" y="3611880"/>
            <a:ext cx="411480" cy="411480"/>
          </a:xfrm>
          <a:prstGeom prst="ellipse">
            <a:avLst/>
          </a:prstGeom>
          <a:solidFill>
            <a:srgbClr val="FFFFFF"/>
          </a:solidFill>
          <a:ln w="12700">
            <a:solidFill>
              <a:srgbClr val="8D99AE"/>
            </a:solidFill>
            <a:prstDash val="solid"/>
          </a:ln>
        </p:spPr>
      </p:sp>
      <p:sp>
        <p:nvSpPr>
          <p:cNvPr id="43" name="Text 41"/>
          <p:cNvSpPr txBox="1"/>
          <p:nvPr/>
        </p:nvSpPr>
        <p:spPr>
          <a:xfrm>
            <a:off x="10479024" y="36118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P4</a:t>
            </a:r>
            <a:endParaRPr lang="en-US" sz="1100" dirty="0"/>
          </a:p>
        </p:txBody>
      </p:sp>
      <p:sp>
        <p:nvSpPr>
          <p:cNvPr id="44" name="gap 3 paper 5"/>
          <p:cNvSpPr/>
          <p:nvPr/>
        </p:nvSpPr>
        <p:spPr>
          <a:xfrm>
            <a:off x="11045952" y="3611880"/>
            <a:ext cx="411480" cy="411480"/>
          </a:xfrm>
          <a:prstGeom prst="ellipse">
            <a:avLst/>
          </a:prstGeom>
          <a:solidFill>
            <a:srgbClr val="14213D"/>
          </a:solidFill>
          <a:ln w="12700">
            <a:solidFill>
              <a:srgbClr val="14213D"/>
            </a:solidFill>
            <a:prstDash val="solid"/>
          </a:ln>
        </p:spPr>
      </p:sp>
      <p:sp>
        <p:nvSpPr>
          <p:cNvPr id="45" name="Text 43"/>
          <p:cNvSpPr txBox="1"/>
          <p:nvPr/>
        </p:nvSpPr>
        <p:spPr>
          <a:xfrm>
            <a:off x="11045952" y="36118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P5</a:t>
            </a:r>
            <a:endParaRPr lang="en-US" sz="1100" dirty="0"/>
          </a:p>
        </p:txBody>
      </p:sp>
      <p:sp>
        <p:nvSpPr>
          <p:cNvPr id="46" name="gap card 4"/>
          <p:cNvSpPr/>
          <p:nvPr/>
        </p:nvSpPr>
        <p:spPr>
          <a:xfrm>
            <a:off x="548640" y="4343400"/>
            <a:ext cx="11064240" cy="777240"/>
          </a:xfrm>
          <a:prstGeom prst="roundRect">
            <a:avLst>
              <a:gd name="adj" fmla="val 14118"/>
            </a:avLst>
          </a:prstGeom>
          <a:solidFill>
            <a:srgbClr val="EEF2F8"/>
          </a:solidFill>
          <a:ln/>
        </p:spPr>
      </p:sp>
      <p:sp>
        <p:nvSpPr>
          <p:cNvPr id="47" name="Text 45"/>
          <p:cNvSpPr txBox="1"/>
          <p:nvPr/>
        </p:nvSpPr>
        <p:spPr>
          <a:xfrm>
            <a:off x="777240" y="4343400"/>
            <a:ext cx="457200" cy="777240"/>
          </a:xfrm>
          <a:prstGeom prst="rect">
            <a:avLst/>
          </a:prstGeom>
          <a:noFill/>
          <a:ln/>
        </p:spPr>
        <p:txBody>
          <a:bodyPr wrap="square" lIns="0" tIns="0" rIns="0" bIns="0" rtlCol="0" anchor="ctr"/>
          <a:lstStyle/>
          <a:p>
            <a:pPr indent="0" marL="0">
              <a:buNone/>
            </a:pPr>
            <a:r>
              <a:rPr lang="en-US" sz="2600" b="1" dirty="0">
                <a:solidFill>
                  <a:schemeClr val="accent5"/>
                </a:solidFill>
              </a:rPr>
              <a:t>4</a:t>
            </a:r>
            <a:endParaRPr lang="en-US" sz="2600" dirty="0"/>
          </a:p>
        </p:txBody>
      </p:sp>
      <p:sp>
        <p:nvSpPr>
          <p:cNvPr id="48" name="Text 46"/>
          <p:cNvSpPr txBox="1"/>
          <p:nvPr/>
        </p:nvSpPr>
        <p:spPr>
          <a:xfrm>
            <a:off x="1325880" y="4434840"/>
            <a:ext cx="7223760" cy="347472"/>
          </a:xfrm>
          <a:prstGeom prst="rect">
            <a:avLst/>
          </a:prstGeom>
          <a:noFill/>
          <a:ln/>
        </p:spPr>
        <p:txBody>
          <a:bodyPr wrap="square" lIns="0" tIns="0" rIns="0" bIns="0" rtlCol="0" anchor="t"/>
          <a:lstStyle/>
          <a:p>
            <a:pPr indent="0" marL="0">
              <a:buNone/>
            </a:pPr>
            <a:r>
              <a:rPr lang="en-US" sz="1800" b="1" dirty="0">
                <a:solidFill>
                  <a:schemeClr val="tx2"/>
                </a:solidFill>
              </a:rPr>
              <a:t>Unit conversion with decimals</a:t>
            </a:r>
            <a:endParaRPr lang="en-US" sz="1800" dirty="0"/>
          </a:p>
        </p:txBody>
      </p:sp>
      <p:sp>
        <p:nvSpPr>
          <p:cNvPr id="49" name="Text 47"/>
          <p:cNvSpPr txBox="1"/>
          <p:nvPr/>
        </p:nvSpPr>
        <p:spPr>
          <a:xfrm>
            <a:off x="1325880" y="4773168"/>
            <a:ext cx="7223760" cy="292608"/>
          </a:xfrm>
          <a:prstGeom prst="rect">
            <a:avLst/>
          </a:prstGeom>
          <a:noFill/>
          <a:ln/>
        </p:spPr>
        <p:txBody>
          <a:bodyPr wrap="square" lIns="0" tIns="0" rIns="0" bIns="0" rtlCol="0" anchor="t"/>
          <a:lstStyle/>
          <a:p>
            <a:pPr indent="0" marL="0">
              <a:buNone/>
            </a:pPr>
            <a:r>
              <a:rPr lang="en-US" sz="1400" dirty="0">
                <a:solidFill>
                  <a:schemeClr val="tx1"/>
                </a:solidFill>
              </a:rPr>
              <a:t>6 ℓ 29 mℓ → 6290; 10.52 kg → 10 kg 52 g</a:t>
            </a:r>
            <a:endParaRPr lang="en-US" sz="1400" dirty="0"/>
          </a:p>
        </p:txBody>
      </p:sp>
      <p:sp>
        <p:nvSpPr>
          <p:cNvPr id="50" name="gap 4 paper 1"/>
          <p:cNvSpPr/>
          <p:nvPr/>
        </p:nvSpPr>
        <p:spPr>
          <a:xfrm>
            <a:off x="8778240" y="4526280"/>
            <a:ext cx="411480" cy="411480"/>
          </a:xfrm>
          <a:prstGeom prst="ellipse">
            <a:avLst/>
          </a:prstGeom>
          <a:solidFill>
            <a:srgbClr val="FFFFFF"/>
          </a:solidFill>
          <a:ln w="12700">
            <a:solidFill>
              <a:srgbClr val="8D99AE"/>
            </a:solidFill>
            <a:prstDash val="solid"/>
          </a:ln>
        </p:spPr>
      </p:sp>
      <p:sp>
        <p:nvSpPr>
          <p:cNvPr id="51" name="Text 49"/>
          <p:cNvSpPr txBox="1"/>
          <p:nvPr/>
        </p:nvSpPr>
        <p:spPr>
          <a:xfrm>
            <a:off x="8778240" y="45262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P1</a:t>
            </a:r>
            <a:endParaRPr lang="en-US" sz="1100" dirty="0"/>
          </a:p>
        </p:txBody>
      </p:sp>
      <p:sp>
        <p:nvSpPr>
          <p:cNvPr id="52" name="gap 4 paper 2"/>
          <p:cNvSpPr/>
          <p:nvPr/>
        </p:nvSpPr>
        <p:spPr>
          <a:xfrm>
            <a:off x="9345168" y="4526280"/>
            <a:ext cx="411480" cy="411480"/>
          </a:xfrm>
          <a:prstGeom prst="ellipse">
            <a:avLst/>
          </a:prstGeom>
          <a:solidFill>
            <a:srgbClr val="14213D"/>
          </a:solidFill>
          <a:ln w="12700">
            <a:solidFill>
              <a:srgbClr val="14213D"/>
            </a:solidFill>
            <a:prstDash val="solid"/>
          </a:ln>
        </p:spPr>
      </p:sp>
      <p:sp>
        <p:nvSpPr>
          <p:cNvPr id="53" name="Text 51"/>
          <p:cNvSpPr txBox="1"/>
          <p:nvPr/>
        </p:nvSpPr>
        <p:spPr>
          <a:xfrm>
            <a:off x="9345168" y="45262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P2</a:t>
            </a:r>
            <a:endParaRPr lang="en-US" sz="1100" dirty="0"/>
          </a:p>
        </p:txBody>
      </p:sp>
      <p:sp>
        <p:nvSpPr>
          <p:cNvPr id="54" name="gap 4 paper 3"/>
          <p:cNvSpPr/>
          <p:nvPr/>
        </p:nvSpPr>
        <p:spPr>
          <a:xfrm>
            <a:off x="9912096" y="4526280"/>
            <a:ext cx="411480" cy="411480"/>
          </a:xfrm>
          <a:prstGeom prst="ellipse">
            <a:avLst/>
          </a:prstGeom>
          <a:solidFill>
            <a:srgbClr val="14213D"/>
          </a:solidFill>
          <a:ln w="12700">
            <a:solidFill>
              <a:srgbClr val="14213D"/>
            </a:solidFill>
            <a:prstDash val="solid"/>
          </a:ln>
        </p:spPr>
      </p:sp>
      <p:sp>
        <p:nvSpPr>
          <p:cNvPr id="55" name="Text 53"/>
          <p:cNvSpPr txBox="1"/>
          <p:nvPr/>
        </p:nvSpPr>
        <p:spPr>
          <a:xfrm>
            <a:off x="9912096" y="45262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P3</a:t>
            </a:r>
            <a:endParaRPr lang="en-US" sz="1100" dirty="0"/>
          </a:p>
        </p:txBody>
      </p:sp>
      <p:sp>
        <p:nvSpPr>
          <p:cNvPr id="56" name="gap 4 paper 4"/>
          <p:cNvSpPr/>
          <p:nvPr/>
        </p:nvSpPr>
        <p:spPr>
          <a:xfrm>
            <a:off x="10479024" y="4526280"/>
            <a:ext cx="411480" cy="411480"/>
          </a:xfrm>
          <a:prstGeom prst="ellipse">
            <a:avLst/>
          </a:prstGeom>
          <a:solidFill>
            <a:srgbClr val="FFFFFF"/>
          </a:solidFill>
          <a:ln w="12700">
            <a:solidFill>
              <a:srgbClr val="8D99AE"/>
            </a:solidFill>
            <a:prstDash val="solid"/>
          </a:ln>
        </p:spPr>
      </p:sp>
      <p:sp>
        <p:nvSpPr>
          <p:cNvPr id="57" name="Text 55"/>
          <p:cNvSpPr txBox="1"/>
          <p:nvPr/>
        </p:nvSpPr>
        <p:spPr>
          <a:xfrm>
            <a:off x="10479024" y="45262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P4</a:t>
            </a:r>
            <a:endParaRPr lang="en-US" sz="1100" dirty="0"/>
          </a:p>
        </p:txBody>
      </p:sp>
      <p:sp>
        <p:nvSpPr>
          <p:cNvPr id="58" name="gap 4 paper 5"/>
          <p:cNvSpPr/>
          <p:nvPr/>
        </p:nvSpPr>
        <p:spPr>
          <a:xfrm>
            <a:off x="11045952" y="4526280"/>
            <a:ext cx="411480" cy="411480"/>
          </a:xfrm>
          <a:prstGeom prst="ellipse">
            <a:avLst/>
          </a:prstGeom>
          <a:solidFill>
            <a:srgbClr val="FFFFFF"/>
          </a:solidFill>
          <a:ln w="12700">
            <a:solidFill>
              <a:srgbClr val="8D99AE"/>
            </a:solidFill>
            <a:prstDash val="solid"/>
          </a:ln>
        </p:spPr>
      </p:sp>
      <p:sp>
        <p:nvSpPr>
          <p:cNvPr id="59" name="Text 57"/>
          <p:cNvSpPr txBox="1"/>
          <p:nvPr/>
        </p:nvSpPr>
        <p:spPr>
          <a:xfrm>
            <a:off x="11045952" y="45262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P5</a:t>
            </a:r>
            <a:endParaRPr lang="en-US" sz="1100" dirty="0"/>
          </a:p>
        </p:txBody>
      </p:sp>
      <p:sp>
        <p:nvSpPr>
          <p:cNvPr id="60" name="gap card 5"/>
          <p:cNvSpPr/>
          <p:nvPr/>
        </p:nvSpPr>
        <p:spPr>
          <a:xfrm>
            <a:off x="548640" y="5257800"/>
            <a:ext cx="11064240" cy="777240"/>
          </a:xfrm>
          <a:prstGeom prst="roundRect">
            <a:avLst>
              <a:gd name="adj" fmla="val 14118"/>
            </a:avLst>
          </a:prstGeom>
          <a:solidFill>
            <a:srgbClr val="EEF2F8"/>
          </a:solidFill>
          <a:ln/>
        </p:spPr>
      </p:sp>
      <p:sp>
        <p:nvSpPr>
          <p:cNvPr id="61" name="Text 59"/>
          <p:cNvSpPr txBox="1"/>
          <p:nvPr/>
        </p:nvSpPr>
        <p:spPr>
          <a:xfrm>
            <a:off x="777240" y="5257800"/>
            <a:ext cx="457200" cy="777240"/>
          </a:xfrm>
          <a:prstGeom prst="rect">
            <a:avLst/>
          </a:prstGeom>
          <a:noFill/>
          <a:ln/>
        </p:spPr>
        <p:txBody>
          <a:bodyPr wrap="square" lIns="0" tIns="0" rIns="0" bIns="0" rtlCol="0" anchor="ctr"/>
          <a:lstStyle/>
          <a:p>
            <a:pPr indent="0" marL="0">
              <a:buNone/>
            </a:pPr>
            <a:r>
              <a:rPr lang="en-US" sz="2600" b="1" dirty="0">
                <a:solidFill>
                  <a:schemeClr val="accent5"/>
                </a:solidFill>
              </a:rPr>
              <a:t>5</a:t>
            </a:r>
            <a:endParaRPr lang="en-US" sz="2600" dirty="0"/>
          </a:p>
        </p:txBody>
      </p:sp>
      <p:sp>
        <p:nvSpPr>
          <p:cNvPr id="62" name="Text 60"/>
          <p:cNvSpPr txBox="1"/>
          <p:nvPr/>
        </p:nvSpPr>
        <p:spPr>
          <a:xfrm>
            <a:off x="1325880" y="5349240"/>
            <a:ext cx="7223760" cy="347472"/>
          </a:xfrm>
          <a:prstGeom prst="rect">
            <a:avLst/>
          </a:prstGeom>
          <a:noFill/>
          <a:ln/>
        </p:spPr>
        <p:txBody>
          <a:bodyPr wrap="square" lIns="0" tIns="0" rIns="0" bIns="0" rtlCol="0" anchor="t"/>
          <a:lstStyle/>
          <a:p>
            <a:pPr indent="0" marL="0">
              <a:buNone/>
            </a:pPr>
            <a:r>
              <a:rPr lang="en-US" sz="1800" b="1" dirty="0">
                <a:solidFill>
                  <a:schemeClr val="tx2"/>
                </a:solidFill>
              </a:rPr>
              <a:t>Reading tiered rate tables</a:t>
            </a:r>
            <a:endParaRPr lang="en-US" sz="1800" dirty="0"/>
          </a:p>
        </p:txBody>
      </p:sp>
      <p:sp>
        <p:nvSpPr>
          <p:cNvPr id="63" name="Text 61"/>
          <p:cNvSpPr txBox="1"/>
          <p:nvPr/>
        </p:nvSpPr>
        <p:spPr>
          <a:xfrm>
            <a:off x="1325880" y="5687568"/>
            <a:ext cx="7223760" cy="292608"/>
          </a:xfrm>
          <a:prstGeom prst="rect">
            <a:avLst/>
          </a:prstGeom>
          <a:noFill/>
          <a:ln/>
        </p:spPr>
        <p:txBody>
          <a:bodyPr wrap="square" lIns="0" tIns="0" rIns="0" bIns="0" rtlCol="0" anchor="t"/>
          <a:lstStyle/>
          <a:p>
            <a:pPr indent="0" marL="0">
              <a:buNone/>
            </a:pPr>
            <a:r>
              <a:rPr lang="en-US" sz="1400" dirty="0">
                <a:solidFill>
                  <a:schemeClr val="tx1"/>
                </a:solidFill>
              </a:rPr>
              <a:t>“$10 per hour for the first 2 hours” read as $10</a:t>
            </a:r>
            <a:endParaRPr lang="en-US" sz="1400" dirty="0"/>
          </a:p>
        </p:txBody>
      </p:sp>
      <p:sp>
        <p:nvSpPr>
          <p:cNvPr id="64" name="gap 5 paper 1"/>
          <p:cNvSpPr/>
          <p:nvPr/>
        </p:nvSpPr>
        <p:spPr>
          <a:xfrm>
            <a:off x="8778240" y="5440680"/>
            <a:ext cx="411480" cy="411480"/>
          </a:xfrm>
          <a:prstGeom prst="ellipse">
            <a:avLst/>
          </a:prstGeom>
          <a:solidFill>
            <a:srgbClr val="FFFFFF"/>
          </a:solidFill>
          <a:ln w="12700">
            <a:solidFill>
              <a:srgbClr val="8D99AE"/>
            </a:solidFill>
            <a:prstDash val="solid"/>
          </a:ln>
        </p:spPr>
      </p:sp>
      <p:sp>
        <p:nvSpPr>
          <p:cNvPr id="65" name="Text 63"/>
          <p:cNvSpPr txBox="1"/>
          <p:nvPr/>
        </p:nvSpPr>
        <p:spPr>
          <a:xfrm>
            <a:off x="8778240" y="54406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P1</a:t>
            </a:r>
            <a:endParaRPr lang="en-US" sz="1100" dirty="0"/>
          </a:p>
        </p:txBody>
      </p:sp>
      <p:sp>
        <p:nvSpPr>
          <p:cNvPr id="66" name="gap 5 paper 2"/>
          <p:cNvSpPr/>
          <p:nvPr/>
        </p:nvSpPr>
        <p:spPr>
          <a:xfrm>
            <a:off x="9345168" y="5440680"/>
            <a:ext cx="411480" cy="411480"/>
          </a:xfrm>
          <a:prstGeom prst="ellipse">
            <a:avLst/>
          </a:prstGeom>
          <a:solidFill>
            <a:srgbClr val="FFFFFF"/>
          </a:solidFill>
          <a:ln w="12700">
            <a:solidFill>
              <a:srgbClr val="8D99AE"/>
            </a:solidFill>
            <a:prstDash val="solid"/>
          </a:ln>
        </p:spPr>
      </p:sp>
      <p:sp>
        <p:nvSpPr>
          <p:cNvPr id="67" name="Text 65"/>
          <p:cNvSpPr txBox="1"/>
          <p:nvPr/>
        </p:nvSpPr>
        <p:spPr>
          <a:xfrm>
            <a:off x="9345168" y="54406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P2</a:t>
            </a:r>
            <a:endParaRPr lang="en-US" sz="1100" dirty="0"/>
          </a:p>
        </p:txBody>
      </p:sp>
      <p:sp>
        <p:nvSpPr>
          <p:cNvPr id="68" name="gap 5 paper 3"/>
          <p:cNvSpPr/>
          <p:nvPr/>
        </p:nvSpPr>
        <p:spPr>
          <a:xfrm>
            <a:off x="9912096" y="5440680"/>
            <a:ext cx="411480" cy="411480"/>
          </a:xfrm>
          <a:prstGeom prst="ellipse">
            <a:avLst/>
          </a:prstGeom>
          <a:solidFill>
            <a:srgbClr val="FFFFFF"/>
          </a:solidFill>
          <a:ln w="12700">
            <a:solidFill>
              <a:srgbClr val="8D99AE"/>
            </a:solidFill>
            <a:prstDash val="solid"/>
          </a:ln>
        </p:spPr>
      </p:sp>
      <p:sp>
        <p:nvSpPr>
          <p:cNvPr id="69" name="Text 67"/>
          <p:cNvSpPr txBox="1"/>
          <p:nvPr/>
        </p:nvSpPr>
        <p:spPr>
          <a:xfrm>
            <a:off x="9912096" y="54406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P3</a:t>
            </a:r>
            <a:endParaRPr lang="en-US" sz="1100" dirty="0"/>
          </a:p>
        </p:txBody>
      </p:sp>
      <p:sp>
        <p:nvSpPr>
          <p:cNvPr id="70" name="gap 5 paper 4"/>
          <p:cNvSpPr/>
          <p:nvPr/>
        </p:nvSpPr>
        <p:spPr>
          <a:xfrm>
            <a:off x="10479024" y="5440680"/>
            <a:ext cx="411480" cy="411480"/>
          </a:xfrm>
          <a:prstGeom prst="ellipse">
            <a:avLst/>
          </a:prstGeom>
          <a:solidFill>
            <a:srgbClr val="14213D"/>
          </a:solidFill>
          <a:ln w="12700">
            <a:solidFill>
              <a:srgbClr val="14213D"/>
            </a:solidFill>
            <a:prstDash val="solid"/>
          </a:ln>
        </p:spPr>
      </p:sp>
      <p:sp>
        <p:nvSpPr>
          <p:cNvPr id="71" name="Text 69"/>
          <p:cNvSpPr txBox="1"/>
          <p:nvPr/>
        </p:nvSpPr>
        <p:spPr>
          <a:xfrm>
            <a:off x="10479024" y="5440680"/>
            <a:ext cx="411480" cy="411480"/>
          </a:xfrm>
          <a:prstGeom prst="rect">
            <a:avLst/>
          </a:prstGeom>
          <a:noFill/>
          <a:ln/>
        </p:spPr>
        <p:txBody>
          <a:bodyPr wrap="square" lIns="0" tIns="0" rIns="0" bIns="0" rtlCol="0" anchor="ctr"/>
          <a:lstStyle/>
          <a:p>
            <a:pPr algn="ctr" indent="0" marL="0">
              <a:buNone/>
            </a:pPr>
            <a:r>
              <a:rPr lang="en-US" sz="1100" b="1" dirty="0">
                <a:solidFill>
                  <a:srgbClr val="FFFFFF"/>
                </a:solidFill>
              </a:rPr>
              <a:t>P4</a:t>
            </a:r>
            <a:endParaRPr lang="en-US" sz="1100" dirty="0"/>
          </a:p>
        </p:txBody>
      </p:sp>
      <p:sp>
        <p:nvSpPr>
          <p:cNvPr id="72" name="gap 5 paper 5"/>
          <p:cNvSpPr/>
          <p:nvPr/>
        </p:nvSpPr>
        <p:spPr>
          <a:xfrm>
            <a:off x="11045952" y="5440680"/>
            <a:ext cx="411480" cy="411480"/>
          </a:xfrm>
          <a:prstGeom prst="ellipse">
            <a:avLst/>
          </a:prstGeom>
          <a:solidFill>
            <a:srgbClr val="FFFFFF"/>
          </a:solidFill>
          <a:ln w="12700">
            <a:solidFill>
              <a:srgbClr val="8D99AE"/>
            </a:solidFill>
            <a:prstDash val="solid"/>
          </a:ln>
        </p:spPr>
      </p:sp>
      <p:sp>
        <p:nvSpPr>
          <p:cNvPr id="73" name="Text 71"/>
          <p:cNvSpPr txBox="1"/>
          <p:nvPr/>
        </p:nvSpPr>
        <p:spPr>
          <a:xfrm>
            <a:off x="11045952" y="5440680"/>
            <a:ext cx="411480" cy="411480"/>
          </a:xfrm>
          <a:prstGeom prst="rect">
            <a:avLst/>
          </a:prstGeom>
          <a:noFill/>
          <a:ln/>
        </p:spPr>
        <p:txBody>
          <a:bodyPr wrap="square" lIns="0" tIns="0" rIns="0" bIns="0" rtlCol="0" anchor="ctr"/>
          <a:lstStyle/>
          <a:p>
            <a:pPr algn="ctr" indent="0" marL="0">
              <a:buNone/>
            </a:pPr>
            <a:r>
              <a:rPr lang="en-US" sz="1100" b="1" dirty="0">
                <a:solidFill>
                  <a:srgbClr val="8D99AE"/>
                </a:solidFill>
              </a:rPr>
              <a:t>P5</a:t>
            </a:r>
            <a:endParaRPr lang="en-US" sz="11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tx2"/>
                </a:solidFill>
              </a:rPr>
              <a:t>Why before–after: it is where the long questions are lost</a:t>
            </a:r>
            <a:endParaRPr lang="en-US" sz="3400" dirty="0"/>
          </a:p>
        </p:txBody>
      </p:sp>
      <p:sp>
        <p:nvSpPr>
          <p:cNvPr id="3" name="stat 1"/>
          <p:cNvSpPr/>
          <p:nvPr/>
        </p:nvSpPr>
        <p:spPr>
          <a:xfrm>
            <a:off x="548640" y="1371600"/>
            <a:ext cx="3291840" cy="2194560"/>
          </a:xfrm>
          <a:prstGeom prst="roundRect">
            <a:avLst>
              <a:gd name="adj" fmla="val 5000"/>
            </a:avLst>
          </a:prstGeom>
          <a:solidFill>
            <a:srgbClr val="14213D"/>
          </a:solidFill>
          <a:ln/>
        </p:spPr>
      </p:sp>
      <p:sp>
        <p:nvSpPr>
          <p:cNvPr id="4" name="Text 2"/>
          <p:cNvSpPr txBox="1"/>
          <p:nvPr/>
        </p:nvSpPr>
        <p:spPr>
          <a:xfrm>
            <a:off x="777240" y="1508760"/>
            <a:ext cx="2834640" cy="1097280"/>
          </a:xfrm>
          <a:prstGeom prst="rect">
            <a:avLst/>
          </a:prstGeom>
          <a:noFill/>
          <a:ln/>
        </p:spPr>
        <p:txBody>
          <a:bodyPr wrap="square" lIns="0" tIns="0" rIns="0" bIns="0" rtlCol="0" anchor="t"/>
          <a:lstStyle/>
          <a:p>
            <a:pPr indent="0" marL="0">
              <a:buNone/>
            </a:pPr>
            <a:r>
              <a:rPr lang="en-US" sz="6600" b="1" dirty="0">
                <a:solidFill>
                  <a:schemeClr val="accent1"/>
                </a:solidFill>
              </a:rPr>
              <a:t>21</a:t>
            </a:r>
            <a:endParaRPr lang="en-US" sz="6600" dirty="0"/>
          </a:p>
        </p:txBody>
      </p:sp>
      <p:sp>
        <p:nvSpPr>
          <p:cNvPr id="5" name="Text 3"/>
          <p:cNvSpPr txBox="1"/>
          <p:nvPr/>
        </p:nvSpPr>
        <p:spPr>
          <a:xfrm>
            <a:off x="777240" y="2606040"/>
            <a:ext cx="2834640" cy="822960"/>
          </a:xfrm>
          <a:prstGeom prst="rect">
            <a:avLst/>
          </a:prstGeom>
          <a:noFill/>
          <a:ln/>
        </p:spPr>
        <p:txBody>
          <a:bodyPr wrap="square" lIns="0" tIns="0" rIns="0" bIns="0" rtlCol="0" anchor="t"/>
          <a:lstStyle/>
          <a:p>
            <a:pPr indent="0" marL="0">
              <a:buNone/>
            </a:pPr>
            <a:r>
              <a:rPr lang="en-US" sz="1400" dirty="0">
                <a:solidFill>
                  <a:schemeClr val="bg1"/>
                </a:solidFill>
              </a:rPr>
              <a:t>marks lost on change and compare problems in papers 2, 3 and 5</a:t>
            </a:r>
            <a:endParaRPr lang="en-US" sz="1400" dirty="0"/>
          </a:p>
        </p:txBody>
      </p:sp>
      <p:sp>
        <p:nvSpPr>
          <p:cNvPr id="6" name="stat 2"/>
          <p:cNvSpPr/>
          <p:nvPr/>
        </p:nvSpPr>
        <p:spPr>
          <a:xfrm>
            <a:off x="548640" y="3749040"/>
            <a:ext cx="3291840" cy="2194560"/>
          </a:xfrm>
          <a:prstGeom prst="roundRect">
            <a:avLst>
              <a:gd name="adj" fmla="val 5000"/>
            </a:avLst>
          </a:prstGeom>
          <a:solidFill>
            <a:srgbClr val="14213D"/>
          </a:solidFill>
          <a:ln/>
        </p:spPr>
      </p:sp>
      <p:sp>
        <p:nvSpPr>
          <p:cNvPr id="7" name="Text 5"/>
          <p:cNvSpPr txBox="1"/>
          <p:nvPr/>
        </p:nvSpPr>
        <p:spPr>
          <a:xfrm>
            <a:off x="777240" y="3886200"/>
            <a:ext cx="2834640" cy="1097280"/>
          </a:xfrm>
          <a:prstGeom prst="rect">
            <a:avLst/>
          </a:prstGeom>
          <a:noFill/>
          <a:ln/>
        </p:spPr>
        <p:txBody>
          <a:bodyPr wrap="square" lIns="0" tIns="0" rIns="0" bIns="0" rtlCol="0" anchor="t"/>
          <a:lstStyle/>
          <a:p>
            <a:pPr indent="0" marL="0">
              <a:buNone/>
            </a:pPr>
            <a:r>
              <a:rPr lang="en-US" sz="6000" b="1" dirty="0">
                <a:solidFill>
                  <a:schemeClr val="accent3"/>
                </a:solidFill>
              </a:rPr>
              <a:t>0 / 10</a:t>
            </a:r>
            <a:endParaRPr lang="en-US" sz="6000" dirty="0"/>
          </a:p>
        </p:txBody>
      </p:sp>
      <p:sp>
        <p:nvSpPr>
          <p:cNvPr id="8" name="Text 6"/>
          <p:cNvSpPr txBox="1"/>
          <p:nvPr/>
        </p:nvSpPr>
        <p:spPr>
          <a:xfrm>
            <a:off x="777240" y="4983480"/>
            <a:ext cx="2834640" cy="822960"/>
          </a:xfrm>
          <a:prstGeom prst="rect">
            <a:avLst/>
          </a:prstGeom>
          <a:noFill/>
          <a:ln/>
        </p:spPr>
        <p:txBody>
          <a:bodyPr wrap="square" lIns="0" tIns="0" rIns="0" bIns="0" rtlCol="0" anchor="t"/>
          <a:lstStyle/>
          <a:p>
            <a:pPr indent="0" marL="0">
              <a:buNone/>
            </a:pPr>
            <a:r>
              <a:rPr lang="en-US" sz="1400" dirty="0">
                <a:solidFill>
                  <a:schemeClr val="bg1"/>
                </a:solidFill>
              </a:rPr>
              <a:t>Paper 5, Section C: three before–after items, no method marks</a:t>
            </a:r>
            <a:endParaRPr lang="en-US" sz="1400" dirty="0"/>
          </a:p>
        </p:txBody>
      </p:sp>
      <p:sp>
        <p:nvSpPr>
          <p:cNvPr id="9" name="Text 7"/>
          <p:cNvSpPr txBox="1"/>
          <p:nvPr/>
        </p:nvSpPr>
        <p:spPr>
          <a:xfrm>
            <a:off x="4206240" y="1371600"/>
            <a:ext cx="7406640" cy="365760"/>
          </a:xfrm>
          <a:prstGeom prst="rect">
            <a:avLst/>
          </a:prstGeom>
          <a:noFill/>
          <a:ln/>
        </p:spPr>
        <p:txBody>
          <a:bodyPr wrap="square" lIns="0" tIns="0" rIns="0" bIns="0" rtlCol="0" anchor="t"/>
          <a:lstStyle/>
          <a:p>
            <a:pPr indent="0" marL="0">
              <a:buNone/>
            </a:pPr>
            <a:r>
              <a:rPr lang="en-US" sz="2000" b="1" dirty="0">
                <a:solidFill>
                  <a:schemeClr val="tx2"/>
                </a:solidFill>
              </a:rPr>
              <a:t>What the wrong answers have in common</a:t>
            </a:r>
            <a:endParaRPr lang="en-US" sz="2000" dirty="0"/>
          </a:p>
        </p:txBody>
      </p:sp>
      <p:sp>
        <p:nvSpPr>
          <p:cNvPr id="10" name="signature 1"/>
          <p:cNvSpPr/>
          <p:nvPr/>
        </p:nvSpPr>
        <p:spPr>
          <a:xfrm>
            <a:off x="4206240" y="1874520"/>
            <a:ext cx="7406640" cy="914400"/>
          </a:xfrm>
          <a:prstGeom prst="roundRect">
            <a:avLst>
              <a:gd name="adj" fmla="val 12000"/>
            </a:avLst>
          </a:prstGeom>
          <a:solidFill>
            <a:srgbClr val="EEF2F8"/>
          </a:solidFill>
          <a:ln/>
        </p:spPr>
      </p:sp>
      <p:sp>
        <p:nvSpPr>
          <p:cNvPr id="11" name="Text 9"/>
          <p:cNvSpPr txBox="1"/>
          <p:nvPr/>
        </p:nvSpPr>
        <p:spPr>
          <a:xfrm>
            <a:off x="4434840" y="1984248"/>
            <a:ext cx="6949440" cy="329184"/>
          </a:xfrm>
          <a:prstGeom prst="rect">
            <a:avLst/>
          </a:prstGeom>
          <a:noFill/>
          <a:ln/>
        </p:spPr>
        <p:txBody>
          <a:bodyPr wrap="square" lIns="0" tIns="0" rIns="0" bIns="0" rtlCol="0" anchor="t"/>
          <a:lstStyle/>
          <a:p>
            <a:pPr indent="0" marL="0">
              <a:buNone/>
            </a:pPr>
            <a:r>
              <a:rPr lang="en-US" sz="1700" b="1" dirty="0">
                <a:solidFill>
                  <a:schemeClr val="tx2"/>
                </a:solidFill>
              </a:rPr>
              <a:t>One sum on a “before” number</a:t>
            </a:r>
            <a:endParaRPr lang="en-US" sz="1700" dirty="0"/>
          </a:p>
        </p:txBody>
      </p:sp>
      <p:sp>
        <p:nvSpPr>
          <p:cNvPr id="12" name="Text 10"/>
          <p:cNvSpPr txBox="1"/>
          <p:nvPr/>
        </p:nvSpPr>
        <p:spPr>
          <a:xfrm>
            <a:off x="4434840" y="2331720"/>
            <a:ext cx="6949440" cy="384048"/>
          </a:xfrm>
          <a:prstGeom prst="rect">
            <a:avLst/>
          </a:prstGeom>
          <a:noFill/>
          <a:ln/>
        </p:spPr>
        <p:txBody>
          <a:bodyPr wrap="square" lIns="0" tIns="0" rIns="0" bIns="0" rtlCol="0" anchor="t"/>
          <a:lstStyle/>
          <a:p>
            <a:pPr indent="0" marL="0">
              <a:buNone/>
            </a:pPr>
            <a:r>
              <a:rPr lang="en-US" sz="1400" dirty="0">
                <a:solidFill>
                  <a:schemeClr val="tx1"/>
                </a:solidFill>
              </a:rPr>
              <a:t>240 ÷ 3 for a ribbon after a cut; 5.80 ÷ 3 for buns; 4.8 × 3 for a bag after a transfer</a:t>
            </a:r>
            <a:endParaRPr lang="en-US" sz="1400" dirty="0"/>
          </a:p>
        </p:txBody>
      </p:sp>
      <p:sp>
        <p:nvSpPr>
          <p:cNvPr id="13" name="signature 2"/>
          <p:cNvSpPr/>
          <p:nvPr/>
        </p:nvSpPr>
        <p:spPr>
          <a:xfrm>
            <a:off x="4206240" y="2926080"/>
            <a:ext cx="7406640" cy="914400"/>
          </a:xfrm>
          <a:prstGeom prst="roundRect">
            <a:avLst>
              <a:gd name="adj" fmla="val 12000"/>
            </a:avLst>
          </a:prstGeom>
          <a:solidFill>
            <a:srgbClr val="EEF2F8"/>
          </a:solidFill>
          <a:ln/>
        </p:spPr>
      </p:sp>
      <p:sp>
        <p:nvSpPr>
          <p:cNvPr id="14" name="Text 12"/>
          <p:cNvSpPr txBox="1"/>
          <p:nvPr/>
        </p:nvSpPr>
        <p:spPr>
          <a:xfrm>
            <a:off x="4434840" y="3035808"/>
            <a:ext cx="6949440" cy="329184"/>
          </a:xfrm>
          <a:prstGeom prst="rect">
            <a:avLst/>
          </a:prstGeom>
          <a:noFill/>
          <a:ln/>
        </p:spPr>
        <p:txBody>
          <a:bodyPr wrap="square" lIns="0" tIns="0" rIns="0" bIns="0" rtlCol="0" anchor="t"/>
          <a:lstStyle/>
          <a:p>
            <a:pPr indent="0" marL="0">
              <a:buNone/>
            </a:pPr>
            <a:r>
              <a:rPr lang="en-US" sz="1700" b="1" dirty="0">
                <a:solidFill>
                  <a:schemeClr val="tx2"/>
                </a:solidFill>
              </a:rPr>
              <a:t>Before and after mixed in one model</a:t>
            </a:r>
            <a:endParaRPr lang="en-US" sz="1700" dirty="0"/>
          </a:p>
        </p:txBody>
      </p:sp>
      <p:sp>
        <p:nvSpPr>
          <p:cNvPr id="15" name="Text 13"/>
          <p:cNvSpPr txBox="1"/>
          <p:nvPr/>
        </p:nvSpPr>
        <p:spPr>
          <a:xfrm>
            <a:off x="4434840" y="3383280"/>
            <a:ext cx="6949440" cy="384048"/>
          </a:xfrm>
          <a:prstGeom prst="rect">
            <a:avLst/>
          </a:prstGeom>
          <a:noFill/>
          <a:ln/>
        </p:spPr>
        <p:txBody>
          <a:bodyPr wrap="square" lIns="0" tIns="0" rIns="0" bIns="0" rtlCol="0" anchor="t"/>
          <a:lstStyle/>
          <a:p>
            <a:pPr indent="0" marL="0">
              <a:buNone/>
            </a:pPr>
            <a:r>
              <a:rPr lang="en-US" sz="1400" dirty="0">
                <a:solidFill>
                  <a:schemeClr val="tx1"/>
                </a:solidFill>
              </a:rPr>
              <a:t>A model is drawn, but of the wrong moment: the student never asks what changed</a:t>
            </a:r>
            <a:endParaRPr lang="en-US" sz="1400" dirty="0"/>
          </a:p>
        </p:txBody>
      </p:sp>
      <p:sp>
        <p:nvSpPr>
          <p:cNvPr id="16" name="signature 3"/>
          <p:cNvSpPr/>
          <p:nvPr/>
        </p:nvSpPr>
        <p:spPr>
          <a:xfrm>
            <a:off x="4206240" y="3977640"/>
            <a:ext cx="7406640" cy="914400"/>
          </a:xfrm>
          <a:prstGeom prst="roundRect">
            <a:avLst>
              <a:gd name="adj" fmla="val 12000"/>
            </a:avLst>
          </a:prstGeom>
          <a:solidFill>
            <a:srgbClr val="EEF2F8"/>
          </a:solidFill>
          <a:ln/>
        </p:spPr>
      </p:sp>
      <p:sp>
        <p:nvSpPr>
          <p:cNvPr id="17" name="Text 15"/>
          <p:cNvSpPr txBox="1"/>
          <p:nvPr/>
        </p:nvSpPr>
        <p:spPr>
          <a:xfrm>
            <a:off x="4434840" y="4087368"/>
            <a:ext cx="6949440" cy="329184"/>
          </a:xfrm>
          <a:prstGeom prst="rect">
            <a:avLst/>
          </a:prstGeom>
          <a:noFill/>
          <a:ln/>
        </p:spPr>
        <p:txBody>
          <a:bodyPr wrap="square" lIns="0" tIns="0" rIns="0" bIns="0" rtlCol="0" anchor="t"/>
          <a:lstStyle/>
          <a:p>
            <a:pPr indent="0" marL="0">
              <a:buNone/>
            </a:pPr>
            <a:r>
              <a:rPr lang="en-US" sz="1700" b="1" dirty="0">
                <a:solidFill>
                  <a:schemeClr val="tx2"/>
                </a:solidFill>
              </a:rPr>
              <a:t>No way in</a:t>
            </a:r>
            <a:endParaRPr lang="en-US" sz="1700" dirty="0"/>
          </a:p>
        </p:txBody>
      </p:sp>
      <p:sp>
        <p:nvSpPr>
          <p:cNvPr id="18" name="Text 16"/>
          <p:cNvSpPr txBox="1"/>
          <p:nvPr/>
        </p:nvSpPr>
        <p:spPr>
          <a:xfrm>
            <a:off x="4434840" y="4434840"/>
            <a:ext cx="6949440" cy="384048"/>
          </a:xfrm>
          <a:prstGeom prst="rect">
            <a:avLst/>
          </a:prstGeom>
          <a:noFill/>
          <a:ln/>
        </p:spPr>
        <p:txBody>
          <a:bodyPr wrap="square" lIns="0" tIns="0" rIns="0" bIns="0" rtlCol="0" anchor="t"/>
          <a:lstStyle/>
          <a:p>
            <a:pPr indent="0" marL="0">
              <a:buNone/>
            </a:pPr>
            <a:r>
              <a:rPr lang="en-US" sz="1400" dirty="0">
                <a:solidFill>
                  <a:schemeClr val="tx1"/>
                </a:solidFill>
              </a:rPr>
              <a:t>Blank or crossed-out working on fraction-of-remainder and equal-at-the-end items</a:t>
            </a:r>
            <a:endParaRPr lang="en-US" sz="1400" dirty="0"/>
          </a:p>
        </p:txBody>
      </p:sp>
      <p:sp>
        <p:nvSpPr>
          <p:cNvPr id="19" name="insight"/>
          <p:cNvSpPr/>
          <p:nvPr/>
        </p:nvSpPr>
        <p:spPr>
          <a:xfrm>
            <a:off x="4206240" y="5074920"/>
            <a:ext cx="7406640" cy="868680"/>
          </a:xfrm>
          <a:prstGeom prst="roundRect">
            <a:avLst>
              <a:gd name="adj" fmla="val 12632"/>
            </a:avLst>
          </a:prstGeom>
          <a:solidFill>
            <a:srgbClr val="FFF4DE"/>
          </a:solidFill>
          <a:ln w="25400">
            <a:solidFill>
              <a:srgbClr val="FCA311"/>
            </a:solidFill>
            <a:prstDash val="solid"/>
          </a:ln>
        </p:spPr>
      </p:sp>
      <p:sp>
        <p:nvSpPr>
          <p:cNvPr id="20" name="Text 18"/>
          <p:cNvSpPr txBox="1"/>
          <p:nvPr/>
        </p:nvSpPr>
        <p:spPr>
          <a:xfrm>
            <a:off x="4434840" y="5166360"/>
            <a:ext cx="6949440" cy="731520"/>
          </a:xfrm>
          <a:prstGeom prst="rect">
            <a:avLst/>
          </a:prstGeom>
          <a:noFill/>
          <a:ln/>
        </p:spPr>
        <p:txBody>
          <a:bodyPr wrap="square" lIns="0" tIns="0" rIns="0" bIns="0" rtlCol="0" anchor="ctr"/>
          <a:lstStyle/>
          <a:p>
            <a:pPr indent="0" marL="0">
              <a:buNone/>
            </a:pPr>
            <a:r>
              <a:rPr lang="en-US" sz="1500" b="1" dirty="0">
                <a:solidFill>
                  <a:schemeClr val="tx2"/>
                </a:solidFill>
              </a:rPr>
              <a:t>The insight: </a:t>
            </a:r>
            <a:pPr indent="0" marL="0">
              <a:buNone/>
            </a:pPr>
            <a:r>
              <a:rPr lang="en-US" sz="1500" dirty="0">
                <a:solidFill>
                  <a:schemeClr val="tx1"/>
                </a:solidFill>
              </a:rPr>
              <a:t>the two strongest scripts solved their before–after items. Students who find what stays the same can solve these; the others start dividing the given numbers.</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tx2"/>
                </a:solidFill>
              </a:rPr>
              <a:t>The 30-minute segment at a glance</a:t>
            </a:r>
            <a:endParaRPr lang="en-US" sz="3400" dirty="0"/>
          </a:p>
        </p:txBody>
      </p:sp>
      <p:sp>
        <p:nvSpPr>
          <p:cNvPr id="3" name="timeline Warm-up"/>
          <p:cNvSpPr/>
          <p:nvPr/>
        </p:nvSpPr>
        <p:spPr>
          <a:xfrm>
            <a:off x="548640" y="1417320"/>
            <a:ext cx="1077163" cy="2011680"/>
          </a:xfrm>
          <a:prstGeom prst="roundRect">
            <a:avLst>
              <a:gd name="adj" fmla="val 10187"/>
            </a:avLst>
          </a:prstGeom>
          <a:solidFill>
            <a:srgbClr val="8D99AE"/>
          </a:solidFill>
          <a:ln/>
        </p:spPr>
      </p:sp>
      <p:sp>
        <p:nvSpPr>
          <p:cNvPr id="4" name="Text 2"/>
          <p:cNvSpPr txBox="1"/>
          <p:nvPr/>
        </p:nvSpPr>
        <p:spPr>
          <a:xfrm>
            <a:off x="658368" y="1536192"/>
            <a:ext cx="857707" cy="292608"/>
          </a:xfrm>
          <a:prstGeom prst="rect">
            <a:avLst/>
          </a:prstGeom>
          <a:noFill/>
          <a:ln/>
        </p:spPr>
        <p:txBody>
          <a:bodyPr wrap="square" lIns="0" tIns="0" rIns="0" bIns="0" rtlCol="0" anchor="t"/>
          <a:lstStyle/>
          <a:p>
            <a:pPr indent="0" marL="0">
              <a:buNone/>
            </a:pPr>
            <a:r>
              <a:rPr lang="en-US" sz="1300" b="1" dirty="0">
                <a:solidFill>
                  <a:schemeClr val="bg1"/>
                </a:solidFill>
              </a:rPr>
              <a:t>0–3 min</a:t>
            </a:r>
            <a:endParaRPr lang="en-US" sz="1300" dirty="0"/>
          </a:p>
        </p:txBody>
      </p:sp>
      <p:sp>
        <p:nvSpPr>
          <p:cNvPr id="5" name="Text 3"/>
          <p:cNvSpPr txBox="1"/>
          <p:nvPr/>
        </p:nvSpPr>
        <p:spPr>
          <a:xfrm>
            <a:off x="658368" y="1847088"/>
            <a:ext cx="857707" cy="384048"/>
          </a:xfrm>
          <a:prstGeom prst="rect">
            <a:avLst/>
          </a:prstGeom>
          <a:noFill/>
          <a:ln/>
        </p:spPr>
        <p:txBody>
          <a:bodyPr wrap="square" lIns="0" tIns="0" rIns="0" bIns="0" rtlCol="0" anchor="t"/>
          <a:lstStyle/>
          <a:p>
            <a:pPr indent="0" marL="0">
              <a:buNone/>
            </a:pPr>
            <a:r>
              <a:rPr lang="en-US" sz="1500" b="1" dirty="0">
                <a:solidFill>
                  <a:schemeClr val="bg1"/>
                </a:solidFill>
              </a:rPr>
              <a:t>Warm-up</a:t>
            </a:r>
            <a:endParaRPr lang="en-US" sz="1500" dirty="0"/>
          </a:p>
        </p:txBody>
      </p:sp>
      <p:sp>
        <p:nvSpPr>
          <p:cNvPr id="6" name="Text 4"/>
          <p:cNvSpPr txBox="1"/>
          <p:nvPr/>
        </p:nvSpPr>
        <p:spPr>
          <a:xfrm>
            <a:off x="658368" y="2286000"/>
            <a:ext cx="857707" cy="1051560"/>
          </a:xfrm>
          <a:prstGeom prst="rect">
            <a:avLst/>
          </a:prstGeom>
          <a:noFill/>
          <a:ln/>
        </p:spPr>
        <p:txBody>
          <a:bodyPr wrap="square" lIns="0" tIns="0" rIns="0" bIns="0" rtlCol="0" anchor="t"/>
          <a:lstStyle/>
          <a:p>
            <a:pPr indent="0" marL="0">
              <a:buNone/>
            </a:pPr>
            <a:r>
              <a:rPr lang="en-US" sz="1400" dirty="0">
                <a:solidFill>
                  <a:schemeClr val="bg1"/>
                </a:solidFill>
              </a:rPr>
              <a:t>Spot the lock: 4 quick stories</a:t>
            </a:r>
            <a:endParaRPr lang="en-US" sz="1400" dirty="0"/>
          </a:p>
        </p:txBody>
      </p:sp>
      <p:sp>
        <p:nvSpPr>
          <p:cNvPr id="7" name="timeline Teach"/>
          <p:cNvSpPr/>
          <p:nvPr/>
        </p:nvSpPr>
        <p:spPr>
          <a:xfrm>
            <a:off x="1698955" y="1417320"/>
            <a:ext cx="1795272" cy="2011680"/>
          </a:xfrm>
          <a:prstGeom prst="roundRect">
            <a:avLst>
              <a:gd name="adj" fmla="val 6112"/>
            </a:avLst>
          </a:prstGeom>
          <a:solidFill>
            <a:srgbClr val="4361EE"/>
          </a:solidFill>
          <a:ln/>
        </p:spPr>
      </p:sp>
      <p:sp>
        <p:nvSpPr>
          <p:cNvPr id="8" name="Text 6"/>
          <p:cNvSpPr txBox="1"/>
          <p:nvPr/>
        </p:nvSpPr>
        <p:spPr>
          <a:xfrm>
            <a:off x="1808683" y="1536192"/>
            <a:ext cx="1575816" cy="292608"/>
          </a:xfrm>
          <a:prstGeom prst="rect">
            <a:avLst/>
          </a:prstGeom>
          <a:noFill/>
          <a:ln/>
        </p:spPr>
        <p:txBody>
          <a:bodyPr wrap="square" lIns="0" tIns="0" rIns="0" bIns="0" rtlCol="0" anchor="t"/>
          <a:lstStyle/>
          <a:p>
            <a:pPr indent="0" marL="0">
              <a:buNone/>
            </a:pPr>
            <a:r>
              <a:rPr lang="en-US" sz="1300" b="1" dirty="0">
                <a:solidFill>
                  <a:schemeClr val="bg1"/>
                </a:solidFill>
              </a:rPr>
              <a:t>3–8 min</a:t>
            </a:r>
            <a:endParaRPr lang="en-US" sz="1300" dirty="0"/>
          </a:p>
        </p:txBody>
      </p:sp>
      <p:sp>
        <p:nvSpPr>
          <p:cNvPr id="9" name="Text 7"/>
          <p:cNvSpPr txBox="1"/>
          <p:nvPr/>
        </p:nvSpPr>
        <p:spPr>
          <a:xfrm>
            <a:off x="1808683" y="1847088"/>
            <a:ext cx="1575816" cy="384048"/>
          </a:xfrm>
          <a:prstGeom prst="rect">
            <a:avLst/>
          </a:prstGeom>
          <a:noFill/>
          <a:ln/>
        </p:spPr>
        <p:txBody>
          <a:bodyPr wrap="square" lIns="0" tIns="0" rIns="0" bIns="0" rtlCol="0" anchor="t"/>
          <a:lstStyle/>
          <a:p>
            <a:pPr indent="0" marL="0">
              <a:buNone/>
            </a:pPr>
            <a:r>
              <a:rPr lang="en-US" sz="1500" b="1" dirty="0">
                <a:solidFill>
                  <a:schemeClr val="bg1"/>
                </a:solidFill>
              </a:rPr>
              <a:t>Teach</a:t>
            </a:r>
            <a:endParaRPr lang="en-US" sz="1500" dirty="0"/>
          </a:p>
        </p:txBody>
      </p:sp>
      <p:sp>
        <p:nvSpPr>
          <p:cNvPr id="10" name="Text 8"/>
          <p:cNvSpPr txBox="1"/>
          <p:nvPr/>
        </p:nvSpPr>
        <p:spPr>
          <a:xfrm>
            <a:off x="1808683" y="2286000"/>
            <a:ext cx="1575816" cy="1051560"/>
          </a:xfrm>
          <a:prstGeom prst="rect">
            <a:avLst/>
          </a:prstGeom>
          <a:noFill/>
          <a:ln/>
        </p:spPr>
        <p:txBody>
          <a:bodyPr wrap="square" lIns="0" tIns="0" rIns="0" bIns="0" rtlCol="0" anchor="t"/>
          <a:lstStyle/>
          <a:p>
            <a:pPr indent="0" marL="0">
              <a:buNone/>
            </a:pPr>
            <a:r>
              <a:rPr lang="en-US" sz="1400" dirty="0">
                <a:solidFill>
                  <a:schemeClr val="bg1"/>
                </a:solidFill>
              </a:rPr>
              <a:t>Three locks + one worked model</a:t>
            </a:r>
            <a:endParaRPr lang="en-US" sz="1400" dirty="0"/>
          </a:p>
        </p:txBody>
      </p:sp>
      <p:sp>
        <p:nvSpPr>
          <p:cNvPr id="11" name="timeline Game"/>
          <p:cNvSpPr/>
          <p:nvPr/>
        </p:nvSpPr>
        <p:spPr>
          <a:xfrm>
            <a:off x="3567379" y="1417320"/>
            <a:ext cx="5026762" cy="2011680"/>
          </a:xfrm>
          <a:prstGeom prst="roundRect">
            <a:avLst>
              <a:gd name="adj" fmla="val 5455"/>
            </a:avLst>
          </a:prstGeom>
          <a:solidFill>
            <a:srgbClr val="FCA311"/>
          </a:solidFill>
          <a:ln/>
        </p:spPr>
      </p:sp>
      <p:sp>
        <p:nvSpPr>
          <p:cNvPr id="12" name="Text 10"/>
          <p:cNvSpPr txBox="1"/>
          <p:nvPr/>
        </p:nvSpPr>
        <p:spPr>
          <a:xfrm>
            <a:off x="3677107" y="1536192"/>
            <a:ext cx="4807306" cy="292608"/>
          </a:xfrm>
          <a:prstGeom prst="rect">
            <a:avLst/>
          </a:prstGeom>
          <a:noFill/>
          <a:ln/>
        </p:spPr>
        <p:txBody>
          <a:bodyPr wrap="square" lIns="0" tIns="0" rIns="0" bIns="0" rtlCol="0" anchor="t"/>
          <a:lstStyle/>
          <a:p>
            <a:pPr indent="0" marL="0">
              <a:buNone/>
            </a:pPr>
            <a:r>
              <a:rPr lang="en-US" sz="1300" b="1" dirty="0">
                <a:solidFill>
                  <a:schemeClr val="bg1"/>
                </a:solidFill>
              </a:rPr>
              <a:t>8–22 min</a:t>
            </a:r>
            <a:endParaRPr lang="en-US" sz="1300" dirty="0"/>
          </a:p>
        </p:txBody>
      </p:sp>
      <p:sp>
        <p:nvSpPr>
          <p:cNvPr id="13" name="Text 11"/>
          <p:cNvSpPr txBox="1"/>
          <p:nvPr/>
        </p:nvSpPr>
        <p:spPr>
          <a:xfrm>
            <a:off x="3677107" y="1847088"/>
            <a:ext cx="4807306" cy="384048"/>
          </a:xfrm>
          <a:prstGeom prst="rect">
            <a:avLst/>
          </a:prstGeom>
          <a:noFill/>
          <a:ln/>
        </p:spPr>
        <p:txBody>
          <a:bodyPr wrap="square" lIns="0" tIns="0" rIns="0" bIns="0" rtlCol="0" anchor="t"/>
          <a:lstStyle/>
          <a:p>
            <a:pPr indent="0" marL="0">
              <a:buNone/>
            </a:pPr>
            <a:r>
              <a:rPr lang="en-US" sz="2000" b="1" dirty="0">
                <a:solidFill>
                  <a:schemeClr val="bg1"/>
                </a:solidFill>
              </a:rPr>
              <a:t>Game</a:t>
            </a:r>
            <a:endParaRPr lang="en-US" sz="2000" dirty="0"/>
          </a:p>
        </p:txBody>
      </p:sp>
      <p:sp>
        <p:nvSpPr>
          <p:cNvPr id="14" name="Text 12"/>
          <p:cNvSpPr txBox="1"/>
          <p:nvPr/>
        </p:nvSpPr>
        <p:spPr>
          <a:xfrm>
            <a:off x="3677107" y="2286000"/>
            <a:ext cx="4807306" cy="1051560"/>
          </a:xfrm>
          <a:prstGeom prst="rect">
            <a:avLst/>
          </a:prstGeom>
          <a:noFill/>
          <a:ln/>
        </p:spPr>
        <p:txBody>
          <a:bodyPr wrap="square" lIns="0" tIns="0" rIns="0" bIns="0" rtlCol="0" anchor="t"/>
          <a:lstStyle/>
          <a:p>
            <a:pPr indent="0" marL="0">
              <a:buNone/>
            </a:pPr>
            <a:r>
              <a:rPr lang="en-US" sz="1400" dirty="0">
                <a:solidFill>
                  <a:schemeClr val="bg1"/>
                </a:solidFill>
              </a:rPr>
              <a:t>3 rounds + boss vs the Trickster</a:t>
            </a:r>
            <a:endParaRPr lang="en-US" sz="1400" dirty="0"/>
          </a:p>
        </p:txBody>
      </p:sp>
      <p:sp>
        <p:nvSpPr>
          <p:cNvPr id="15" name="timeline Exit ticket"/>
          <p:cNvSpPr/>
          <p:nvPr/>
        </p:nvSpPr>
        <p:spPr>
          <a:xfrm>
            <a:off x="8667293" y="1417320"/>
            <a:ext cx="1795272" cy="2011680"/>
          </a:xfrm>
          <a:prstGeom prst="roundRect">
            <a:avLst>
              <a:gd name="adj" fmla="val 6112"/>
            </a:avLst>
          </a:prstGeom>
          <a:solidFill>
            <a:srgbClr val="EF476F"/>
          </a:solidFill>
          <a:ln/>
        </p:spPr>
      </p:sp>
      <p:sp>
        <p:nvSpPr>
          <p:cNvPr id="16" name="Text 14"/>
          <p:cNvSpPr txBox="1"/>
          <p:nvPr/>
        </p:nvSpPr>
        <p:spPr>
          <a:xfrm>
            <a:off x="8777021" y="1536192"/>
            <a:ext cx="1575816" cy="292608"/>
          </a:xfrm>
          <a:prstGeom prst="rect">
            <a:avLst/>
          </a:prstGeom>
          <a:noFill/>
          <a:ln/>
        </p:spPr>
        <p:txBody>
          <a:bodyPr wrap="square" lIns="0" tIns="0" rIns="0" bIns="0" rtlCol="0" anchor="t"/>
          <a:lstStyle/>
          <a:p>
            <a:pPr indent="0" marL="0">
              <a:buNone/>
            </a:pPr>
            <a:r>
              <a:rPr lang="en-US" sz="1300" b="1" dirty="0">
                <a:solidFill>
                  <a:schemeClr val="bg1"/>
                </a:solidFill>
              </a:rPr>
              <a:t>22–27 min</a:t>
            </a:r>
            <a:endParaRPr lang="en-US" sz="1300" dirty="0"/>
          </a:p>
        </p:txBody>
      </p:sp>
      <p:sp>
        <p:nvSpPr>
          <p:cNvPr id="17" name="Text 15"/>
          <p:cNvSpPr txBox="1"/>
          <p:nvPr/>
        </p:nvSpPr>
        <p:spPr>
          <a:xfrm>
            <a:off x="8777021" y="1847088"/>
            <a:ext cx="1575816" cy="384048"/>
          </a:xfrm>
          <a:prstGeom prst="rect">
            <a:avLst/>
          </a:prstGeom>
          <a:noFill/>
          <a:ln/>
        </p:spPr>
        <p:txBody>
          <a:bodyPr wrap="square" lIns="0" tIns="0" rIns="0" bIns="0" rtlCol="0" anchor="t"/>
          <a:lstStyle/>
          <a:p>
            <a:pPr indent="0" marL="0">
              <a:buNone/>
            </a:pPr>
            <a:r>
              <a:rPr lang="en-US" sz="1500" b="1" dirty="0">
                <a:solidFill>
                  <a:schemeClr val="bg1"/>
                </a:solidFill>
              </a:rPr>
              <a:t>Exit ticket</a:t>
            </a:r>
            <a:endParaRPr lang="en-US" sz="1500" dirty="0"/>
          </a:p>
        </p:txBody>
      </p:sp>
      <p:sp>
        <p:nvSpPr>
          <p:cNvPr id="18" name="Text 16"/>
          <p:cNvSpPr txBox="1"/>
          <p:nvPr/>
        </p:nvSpPr>
        <p:spPr>
          <a:xfrm>
            <a:off x="8777021" y="2286000"/>
            <a:ext cx="1575816" cy="1051560"/>
          </a:xfrm>
          <a:prstGeom prst="rect">
            <a:avLst/>
          </a:prstGeom>
          <a:noFill/>
          <a:ln/>
        </p:spPr>
        <p:txBody>
          <a:bodyPr wrap="square" lIns="0" tIns="0" rIns="0" bIns="0" rtlCol="0" anchor="t"/>
          <a:lstStyle/>
          <a:p>
            <a:pPr indent="0" marL="0">
              <a:buNone/>
            </a:pPr>
            <a:r>
              <a:rPr lang="en-US" sz="1400" dirty="0">
                <a:solidFill>
                  <a:schemeClr val="bg1"/>
                </a:solidFill>
              </a:rPr>
              <a:t>Hinge question, private chat</a:t>
            </a:r>
            <a:endParaRPr lang="en-US" sz="1400" dirty="0"/>
          </a:p>
        </p:txBody>
      </p:sp>
      <p:sp>
        <p:nvSpPr>
          <p:cNvPr id="19" name="timeline Wrap"/>
          <p:cNvSpPr/>
          <p:nvPr/>
        </p:nvSpPr>
        <p:spPr>
          <a:xfrm>
            <a:off x="10535717" y="1417320"/>
            <a:ext cx="1077163" cy="2011680"/>
          </a:xfrm>
          <a:prstGeom prst="roundRect">
            <a:avLst>
              <a:gd name="adj" fmla="val 10187"/>
            </a:avLst>
          </a:prstGeom>
          <a:solidFill>
            <a:srgbClr val="2EC4B6"/>
          </a:solidFill>
          <a:ln/>
        </p:spPr>
      </p:sp>
      <p:sp>
        <p:nvSpPr>
          <p:cNvPr id="20" name="Text 18"/>
          <p:cNvSpPr txBox="1"/>
          <p:nvPr/>
        </p:nvSpPr>
        <p:spPr>
          <a:xfrm>
            <a:off x="10645445" y="1536192"/>
            <a:ext cx="857707" cy="292608"/>
          </a:xfrm>
          <a:prstGeom prst="rect">
            <a:avLst/>
          </a:prstGeom>
          <a:noFill/>
          <a:ln/>
        </p:spPr>
        <p:txBody>
          <a:bodyPr wrap="square" lIns="0" tIns="0" rIns="0" bIns="0" rtlCol="0" anchor="t"/>
          <a:lstStyle/>
          <a:p>
            <a:pPr indent="0" marL="0">
              <a:buNone/>
            </a:pPr>
            <a:r>
              <a:rPr lang="en-US" sz="1300" b="1" dirty="0">
                <a:solidFill>
                  <a:schemeClr val="bg1"/>
                </a:solidFill>
              </a:rPr>
              <a:t>27–30 min</a:t>
            </a:r>
            <a:endParaRPr lang="en-US" sz="1300" dirty="0"/>
          </a:p>
        </p:txBody>
      </p:sp>
      <p:sp>
        <p:nvSpPr>
          <p:cNvPr id="21" name="Text 19"/>
          <p:cNvSpPr txBox="1"/>
          <p:nvPr/>
        </p:nvSpPr>
        <p:spPr>
          <a:xfrm>
            <a:off x="10645445" y="1847088"/>
            <a:ext cx="857707" cy="384048"/>
          </a:xfrm>
          <a:prstGeom prst="rect">
            <a:avLst/>
          </a:prstGeom>
          <a:noFill/>
          <a:ln/>
        </p:spPr>
        <p:txBody>
          <a:bodyPr wrap="square" lIns="0" tIns="0" rIns="0" bIns="0" rtlCol="0" anchor="t"/>
          <a:lstStyle/>
          <a:p>
            <a:pPr indent="0" marL="0">
              <a:buNone/>
            </a:pPr>
            <a:r>
              <a:rPr lang="en-US" sz="1500" b="1" dirty="0">
                <a:solidFill>
                  <a:schemeClr val="bg1"/>
                </a:solidFill>
              </a:rPr>
              <a:t>Wrap</a:t>
            </a:r>
            <a:endParaRPr lang="en-US" sz="1500" dirty="0"/>
          </a:p>
        </p:txBody>
      </p:sp>
      <p:sp>
        <p:nvSpPr>
          <p:cNvPr id="22" name="Text 20"/>
          <p:cNvSpPr txBox="1"/>
          <p:nvPr/>
        </p:nvSpPr>
        <p:spPr>
          <a:xfrm>
            <a:off x="10645445" y="2286000"/>
            <a:ext cx="857707" cy="1051560"/>
          </a:xfrm>
          <a:prstGeom prst="rect">
            <a:avLst/>
          </a:prstGeom>
          <a:noFill/>
          <a:ln/>
        </p:spPr>
        <p:txBody>
          <a:bodyPr wrap="square" lIns="0" tIns="0" rIns="0" bIns="0" rtlCol="0" anchor="t"/>
          <a:lstStyle/>
          <a:p>
            <a:pPr indent="0" marL="0">
              <a:buNone/>
            </a:pPr>
            <a:r>
              <a:rPr lang="en-US" sz="1400" dirty="0">
                <a:solidFill>
                  <a:schemeClr val="bg1"/>
                </a:solidFill>
              </a:rPr>
              <a:t>The 4-step routine</a:t>
            </a:r>
            <a:endParaRPr lang="en-US" sz="1400" dirty="0"/>
          </a:p>
        </p:txBody>
      </p:sp>
      <p:sp>
        <p:nvSpPr>
          <p:cNvPr id="23" name="principle 1 circle"/>
          <p:cNvSpPr/>
          <p:nvPr/>
        </p:nvSpPr>
        <p:spPr>
          <a:xfrm>
            <a:off x="548640" y="3794760"/>
            <a:ext cx="640080" cy="640080"/>
          </a:xfrm>
          <a:prstGeom prst="ellipse">
            <a:avLst/>
          </a:prstGeom>
          <a:solidFill>
            <a:srgbClr val="EEF2F8"/>
          </a:solidFill>
          <a:ln/>
        </p:spPr>
      </p:sp>
      <p:pic>
        <p:nvPicPr>
          <p:cNvPr id="24" name="principle 1 icon" descr="preencoded.png">    </p:cNvPr>
          <p:cNvPicPr>
            <a:picLocks noChangeAspect="1"/>
          </p:cNvPicPr>
          <p:nvPr/>
        </p:nvPicPr>
        <p:blipFill>
          <a:blip r:embed="rId1"/>
          <a:stretch>
            <a:fillRect/>
          </a:stretch>
        </p:blipFill>
        <p:spPr>
          <a:xfrm>
            <a:off x="689458" y="3935578"/>
            <a:ext cx="358445" cy="358445"/>
          </a:xfrm>
          <a:prstGeom prst="rect">
            <a:avLst/>
          </a:prstGeom>
        </p:spPr>
      </p:pic>
      <p:sp>
        <p:nvSpPr>
          <p:cNvPr id="25" name="Text 22"/>
          <p:cNvSpPr txBox="1"/>
          <p:nvPr/>
        </p:nvSpPr>
        <p:spPr>
          <a:xfrm>
            <a:off x="1325880" y="3794760"/>
            <a:ext cx="2788920" cy="640080"/>
          </a:xfrm>
          <a:prstGeom prst="rect">
            <a:avLst/>
          </a:prstGeom>
          <a:noFill/>
          <a:ln/>
        </p:spPr>
        <p:txBody>
          <a:bodyPr wrap="square" lIns="0" tIns="0" rIns="0" bIns="0" rtlCol="0" anchor="ctr"/>
          <a:lstStyle/>
          <a:p>
            <a:pPr indent="0" marL="0">
              <a:buNone/>
            </a:pPr>
            <a:r>
              <a:rPr lang="en-US" sz="1700" b="1" dirty="0">
                <a:solidFill>
                  <a:schemeClr val="tx2"/>
                </a:solidFill>
              </a:rPr>
              <a:t>Find the lock before drawing</a:t>
            </a:r>
            <a:endParaRPr lang="en-US" sz="1700" dirty="0"/>
          </a:p>
        </p:txBody>
      </p:sp>
      <p:sp>
        <p:nvSpPr>
          <p:cNvPr id="26" name="Text 23"/>
          <p:cNvSpPr txBox="1"/>
          <p:nvPr/>
        </p:nvSpPr>
        <p:spPr>
          <a:xfrm>
            <a:off x="548640" y="4572000"/>
            <a:ext cx="3520440" cy="1188720"/>
          </a:xfrm>
          <a:prstGeom prst="rect">
            <a:avLst/>
          </a:prstGeom>
          <a:noFill/>
          <a:ln/>
        </p:spPr>
        <p:txBody>
          <a:bodyPr wrap="square" lIns="0" tIns="0" rIns="0" bIns="0" rtlCol="0" anchor="t"/>
          <a:lstStyle/>
          <a:p>
            <a:pPr indent="0" marL="0">
              <a:buNone/>
            </a:pPr>
            <a:r>
              <a:rPr lang="en-US" sz="1400" dirty="0">
                <a:solidFill>
                  <a:schemeClr val="tx1"/>
                </a:solidFill>
              </a:rPr>
              <a:t>Every story has one thing that does not change: the total, the difference, or one person. Students name it first.</a:t>
            </a:r>
            <a:endParaRPr lang="en-US" sz="1400" dirty="0"/>
          </a:p>
        </p:txBody>
      </p:sp>
      <p:sp>
        <p:nvSpPr>
          <p:cNvPr id="27" name="principle 2 circle"/>
          <p:cNvSpPr/>
          <p:nvPr/>
        </p:nvSpPr>
        <p:spPr>
          <a:xfrm>
            <a:off x="4297680" y="3794760"/>
            <a:ext cx="640080" cy="640080"/>
          </a:xfrm>
          <a:prstGeom prst="ellipse">
            <a:avLst/>
          </a:prstGeom>
          <a:solidFill>
            <a:srgbClr val="EEF2F8"/>
          </a:solidFill>
          <a:ln/>
        </p:spPr>
      </p:sp>
      <p:pic>
        <p:nvPicPr>
          <p:cNvPr id="28" name="principle 2 icon" descr="preencoded.png">    </p:cNvPr>
          <p:cNvPicPr>
            <a:picLocks noChangeAspect="1"/>
          </p:cNvPicPr>
          <p:nvPr/>
        </p:nvPicPr>
        <p:blipFill>
          <a:blip r:embed="rId2"/>
          <a:stretch>
            <a:fillRect/>
          </a:stretch>
        </p:blipFill>
        <p:spPr>
          <a:xfrm>
            <a:off x="4438498" y="3935578"/>
            <a:ext cx="358445" cy="358445"/>
          </a:xfrm>
          <a:prstGeom prst="rect">
            <a:avLst/>
          </a:prstGeom>
        </p:spPr>
      </p:pic>
      <p:sp>
        <p:nvSpPr>
          <p:cNvPr id="29" name="Text 25"/>
          <p:cNvSpPr txBox="1"/>
          <p:nvPr/>
        </p:nvSpPr>
        <p:spPr>
          <a:xfrm>
            <a:off x="5074920" y="3794760"/>
            <a:ext cx="2788920" cy="640080"/>
          </a:xfrm>
          <a:prstGeom prst="rect">
            <a:avLst/>
          </a:prstGeom>
          <a:noFill/>
          <a:ln/>
        </p:spPr>
        <p:txBody>
          <a:bodyPr wrap="square" lIns="0" tIns="0" rIns="0" bIns="0" rtlCol="0" anchor="ctr"/>
          <a:lstStyle/>
          <a:p>
            <a:pPr indent="0" marL="0">
              <a:buNone/>
            </a:pPr>
            <a:r>
              <a:rPr lang="en-US" sz="1700" b="1" dirty="0">
                <a:solidFill>
                  <a:schemeClr val="tx2"/>
                </a:solidFill>
              </a:rPr>
              <a:t>Wrong answers are real ones</a:t>
            </a:r>
            <a:endParaRPr lang="en-US" sz="1700" dirty="0"/>
          </a:p>
        </p:txBody>
      </p:sp>
      <p:sp>
        <p:nvSpPr>
          <p:cNvPr id="30" name="Text 26"/>
          <p:cNvSpPr txBox="1"/>
          <p:nvPr/>
        </p:nvSpPr>
        <p:spPr>
          <a:xfrm>
            <a:off x="4297680" y="4572000"/>
            <a:ext cx="3520440" cy="1188720"/>
          </a:xfrm>
          <a:prstGeom prst="rect">
            <a:avLst/>
          </a:prstGeom>
          <a:noFill/>
          <a:ln/>
        </p:spPr>
        <p:txBody>
          <a:bodyPr wrap="square" lIns="0" tIns="0" rIns="0" bIns="0" rtlCol="0" anchor="t"/>
          <a:lstStyle/>
          <a:p>
            <a:pPr indent="0" marL="0">
              <a:buNone/>
            </a:pPr>
            <a:r>
              <a:rPr lang="en-US" sz="1400" dirty="0">
                <a:solidFill>
                  <a:schemeClr val="tx1"/>
                </a:solidFill>
              </a:rPr>
              <a:t>The Trickster’s answers are the exact mistakes from the five scripts. Explaining his mistake earns points.</a:t>
            </a:r>
            <a:endParaRPr lang="en-US" sz="1400" dirty="0"/>
          </a:p>
        </p:txBody>
      </p:sp>
      <p:sp>
        <p:nvSpPr>
          <p:cNvPr id="31" name="principle 3 circle"/>
          <p:cNvSpPr/>
          <p:nvPr/>
        </p:nvSpPr>
        <p:spPr>
          <a:xfrm>
            <a:off x="8046720" y="3794760"/>
            <a:ext cx="640080" cy="640080"/>
          </a:xfrm>
          <a:prstGeom prst="ellipse">
            <a:avLst/>
          </a:prstGeom>
          <a:solidFill>
            <a:srgbClr val="EEF2F8"/>
          </a:solidFill>
          <a:ln/>
        </p:spPr>
      </p:sp>
      <p:pic>
        <p:nvPicPr>
          <p:cNvPr id="32" name="principle 3 icon" descr="preencoded.png">    </p:cNvPr>
          <p:cNvPicPr>
            <a:picLocks noChangeAspect="1"/>
          </p:cNvPicPr>
          <p:nvPr/>
        </p:nvPicPr>
        <p:blipFill>
          <a:blip r:embed="rId3"/>
          <a:stretch>
            <a:fillRect/>
          </a:stretch>
        </p:blipFill>
        <p:spPr>
          <a:xfrm>
            <a:off x="8187538" y="3935578"/>
            <a:ext cx="358445" cy="358445"/>
          </a:xfrm>
          <a:prstGeom prst="rect">
            <a:avLst/>
          </a:prstGeom>
        </p:spPr>
      </p:pic>
      <p:sp>
        <p:nvSpPr>
          <p:cNvPr id="33" name="Text 28"/>
          <p:cNvSpPr txBox="1"/>
          <p:nvPr/>
        </p:nvSpPr>
        <p:spPr>
          <a:xfrm>
            <a:off x="8823960" y="3794760"/>
            <a:ext cx="2788920" cy="640080"/>
          </a:xfrm>
          <a:prstGeom prst="rect">
            <a:avLst/>
          </a:prstGeom>
          <a:noFill/>
          <a:ln/>
        </p:spPr>
        <p:txBody>
          <a:bodyPr wrap="square" lIns="0" tIns="0" rIns="0" bIns="0" rtlCol="0" anchor="ctr"/>
          <a:lstStyle/>
          <a:p>
            <a:pPr indent="0" marL="0">
              <a:buNone/>
            </a:pPr>
            <a:r>
              <a:rPr lang="en-US" sz="1700" b="1" dirty="0">
                <a:solidFill>
                  <a:schemeClr val="tx2"/>
                </a:solidFill>
              </a:rPr>
              <a:t>Every option diagnoses</a:t>
            </a:r>
            <a:endParaRPr lang="en-US" sz="1700" dirty="0"/>
          </a:p>
        </p:txBody>
      </p:sp>
      <p:sp>
        <p:nvSpPr>
          <p:cNvPr id="34" name="Text 29"/>
          <p:cNvSpPr txBox="1"/>
          <p:nvPr/>
        </p:nvSpPr>
        <p:spPr>
          <a:xfrm>
            <a:off x="8046720" y="4572000"/>
            <a:ext cx="3520440" cy="1188720"/>
          </a:xfrm>
          <a:prstGeom prst="rect">
            <a:avLst/>
          </a:prstGeom>
          <a:noFill/>
          <a:ln/>
        </p:spPr>
        <p:txBody>
          <a:bodyPr wrap="square" lIns="0" tIns="0" rIns="0" bIns="0" rtlCol="0" anchor="t"/>
          <a:lstStyle/>
          <a:p>
            <a:pPr indent="0" marL="0">
              <a:buNone/>
            </a:pPr>
            <a:r>
              <a:rPr lang="en-US" sz="1400" dirty="0">
                <a:solidFill>
                  <a:schemeClr val="tx1"/>
                </a:solidFill>
              </a:rPr>
              <a:t>Each wrong exit-ticket answer points to one misconception and one follow-up for next class.</a:t>
            </a:r>
            <a:endParaRPr lang="en-US" sz="1400" dirty="0"/>
          </a:p>
        </p:txBody>
      </p:sp>
      <p:sp>
        <p:nvSpPr>
          <p:cNvPr id="35" name="Text 30"/>
          <p:cNvSpPr txBox="1"/>
          <p:nvPr/>
        </p:nvSpPr>
        <p:spPr>
          <a:xfrm>
            <a:off x="548640" y="5897880"/>
            <a:ext cx="11064240" cy="320040"/>
          </a:xfrm>
          <a:prstGeom prst="rect">
            <a:avLst/>
          </a:prstGeom>
          <a:noFill/>
          <a:ln/>
        </p:spPr>
        <p:txBody>
          <a:bodyPr wrap="square" lIns="0" tIns="0" rIns="0" bIns="0" rtlCol="0" anchor="t"/>
          <a:lstStyle/>
          <a:p>
            <a:pPr indent="0" marL="0">
              <a:buNone/>
            </a:pPr>
            <a:r>
              <a:rPr lang="en-US" sz="1400" i="1" dirty="0">
                <a:solidFill>
                  <a:schemeClr val="accent5"/>
                </a:solidFill>
              </a:rPr>
              <a:t>Set-up: 4–8 students · teacher shares this screen · students answer in chat and annotate on the shared screen · one class score</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731520" y="2331720"/>
            <a:ext cx="10698480" cy="1371600"/>
          </a:xfrm>
          <a:prstGeom prst="rect">
            <a:avLst/>
          </a:prstGeom>
          <a:noFill/>
          <a:ln/>
        </p:spPr>
        <p:txBody>
          <a:bodyPr wrap="square" lIns="0" tIns="0" rIns="0" bIns="0" rtlCol="0" anchor="b"/>
          <a:lstStyle/>
          <a:p>
            <a:pPr algn="l" indent="0" marL="0">
              <a:buNone/>
            </a:pPr>
            <a:r>
              <a:rPr lang="en-US" sz="4800" b="1" dirty="0">
                <a:solidFill>
                  <a:schemeClr val="bg1"/>
                </a:solidFill>
              </a:rPr>
              <a:t>Vault Breakers</a:t>
            </a:r>
            <a:endParaRPr lang="en-US" sz="4800" dirty="0"/>
          </a:p>
        </p:txBody>
      </p:sp>
      <p:sp>
        <p:nvSpPr>
          <p:cNvPr id="3" name="Text 0"/>
          <p:cNvSpPr/>
          <p:nvPr>
            <p:ph idx="101" type="body" hasCustomPrompt="1"/>
          </p:nvPr>
        </p:nvSpPr>
        <p:spPr>
          <a:xfrm>
            <a:off x="731520" y="3840480"/>
            <a:ext cx="10698480" cy="1188720"/>
          </a:xfrm>
          <a:prstGeom prst="rect">
            <a:avLst/>
          </a:prstGeom>
          <a:noFill/>
          <a:ln/>
        </p:spPr>
        <p:txBody>
          <a:bodyPr wrap="square" lIns="0" tIns="0" rIns="0" bIns="0" rtlCol="0" anchor="t"/>
          <a:lstStyle/>
          <a:p>
            <a:pPr algn="l" indent="0" marL="0">
              <a:buNone/>
            </a:pPr>
            <a:r>
              <a:rPr lang="en-US" sz="2000" dirty="0">
                <a:solidFill>
                  <a:schemeClr val="accent1"/>
                </a:solidFill>
              </a:rPr>
              <a:t>Every story hides one thing that stays the same. Find it, and the lock opens.</a:t>
            </a:r>
            <a:endParaRPr lang="en-US" sz="2000" dirty="0"/>
          </a:p>
        </p:txBody>
      </p:sp>
      <p:pic>
        <p:nvPicPr>
          <p:cNvPr id="4" name="progress lock 1" descr="preencoded.png">    </p:cNvPr>
          <p:cNvPicPr>
            <a:picLocks noChangeAspect="1"/>
          </p:cNvPicPr>
          <p:nvPr/>
        </p:nvPicPr>
        <p:blipFill>
          <a:blip r:embed="rId1"/>
          <a:stretch>
            <a:fillRect/>
          </a:stretch>
        </p:blipFill>
        <p:spPr>
          <a:xfrm>
            <a:off x="960120" y="5074920"/>
            <a:ext cx="640080" cy="640080"/>
          </a:xfrm>
          <a:prstGeom prst="rect">
            <a:avLst/>
          </a:prstGeom>
        </p:spPr>
      </p:pic>
      <p:sp>
        <p:nvSpPr>
          <p:cNvPr id="5" name="Text 2"/>
          <p:cNvSpPr txBox="1"/>
          <p:nvPr/>
        </p:nvSpPr>
        <p:spPr>
          <a:xfrm>
            <a:off x="640080" y="5760720"/>
            <a:ext cx="1280160" cy="320040"/>
          </a:xfrm>
          <a:prstGeom prst="rect">
            <a:avLst/>
          </a:prstGeom>
          <a:noFill/>
          <a:ln/>
        </p:spPr>
        <p:txBody>
          <a:bodyPr wrap="square" lIns="0" tIns="0" rIns="0" bIns="0" rtlCol="0" anchor="t"/>
          <a:lstStyle/>
          <a:p>
            <a:pPr algn="ctr" indent="0" marL="0">
              <a:buNone/>
            </a:pPr>
            <a:r>
              <a:rPr lang="en-US" sz="1400" b="1" dirty="0">
                <a:solidFill>
                  <a:schemeClr val="bg1"/>
                </a:solidFill>
              </a:rPr>
              <a:t>Round 1</a:t>
            </a:r>
            <a:endParaRPr lang="en-US" sz="1400" dirty="0"/>
          </a:p>
        </p:txBody>
      </p:sp>
      <p:pic>
        <p:nvPicPr>
          <p:cNvPr id="6" name="progress lock 2" descr="preencoded.png">    </p:cNvPr>
          <p:cNvPicPr>
            <a:picLocks noChangeAspect="1"/>
          </p:cNvPicPr>
          <p:nvPr/>
        </p:nvPicPr>
        <p:blipFill>
          <a:blip r:embed="rId2"/>
          <a:stretch>
            <a:fillRect/>
          </a:stretch>
        </p:blipFill>
        <p:spPr>
          <a:xfrm>
            <a:off x="2423160" y="5074920"/>
            <a:ext cx="640080" cy="640080"/>
          </a:xfrm>
          <a:prstGeom prst="rect">
            <a:avLst/>
          </a:prstGeom>
        </p:spPr>
      </p:pic>
      <p:sp>
        <p:nvSpPr>
          <p:cNvPr id="7" name="Text 3"/>
          <p:cNvSpPr txBox="1"/>
          <p:nvPr/>
        </p:nvSpPr>
        <p:spPr>
          <a:xfrm>
            <a:off x="2103120" y="5760720"/>
            <a:ext cx="1280160" cy="320040"/>
          </a:xfrm>
          <a:prstGeom prst="rect">
            <a:avLst/>
          </a:prstGeom>
          <a:noFill/>
          <a:ln/>
        </p:spPr>
        <p:txBody>
          <a:bodyPr wrap="square" lIns="0" tIns="0" rIns="0" bIns="0" rtlCol="0" anchor="t"/>
          <a:lstStyle/>
          <a:p>
            <a:pPr algn="ctr" indent="0" marL="0">
              <a:buNone/>
            </a:pPr>
            <a:r>
              <a:rPr lang="en-US" sz="1400" b="1" dirty="0">
                <a:solidFill>
                  <a:schemeClr val="bg1"/>
                </a:solidFill>
              </a:rPr>
              <a:t>Round 2</a:t>
            </a:r>
            <a:endParaRPr lang="en-US" sz="1400" dirty="0"/>
          </a:p>
        </p:txBody>
      </p:sp>
      <p:pic>
        <p:nvPicPr>
          <p:cNvPr id="8" name="progress lock 3" descr="preencoded.png">    </p:cNvPr>
          <p:cNvPicPr>
            <a:picLocks noChangeAspect="1"/>
          </p:cNvPicPr>
          <p:nvPr/>
        </p:nvPicPr>
        <p:blipFill>
          <a:blip r:embed="rId3"/>
          <a:stretch>
            <a:fillRect/>
          </a:stretch>
        </p:blipFill>
        <p:spPr>
          <a:xfrm>
            <a:off x="3886200" y="5074920"/>
            <a:ext cx="640080" cy="640080"/>
          </a:xfrm>
          <a:prstGeom prst="rect">
            <a:avLst/>
          </a:prstGeom>
        </p:spPr>
      </p:pic>
      <p:sp>
        <p:nvSpPr>
          <p:cNvPr id="9" name="Text 4"/>
          <p:cNvSpPr txBox="1"/>
          <p:nvPr/>
        </p:nvSpPr>
        <p:spPr>
          <a:xfrm>
            <a:off x="3566160" y="5760720"/>
            <a:ext cx="1280160" cy="320040"/>
          </a:xfrm>
          <a:prstGeom prst="rect">
            <a:avLst/>
          </a:prstGeom>
          <a:noFill/>
          <a:ln/>
        </p:spPr>
        <p:txBody>
          <a:bodyPr wrap="square" lIns="0" tIns="0" rIns="0" bIns="0" rtlCol="0" anchor="t"/>
          <a:lstStyle/>
          <a:p>
            <a:pPr algn="ctr" indent="0" marL="0">
              <a:buNone/>
            </a:pPr>
            <a:r>
              <a:rPr lang="en-US" sz="1400" b="1" dirty="0">
                <a:solidFill>
                  <a:schemeClr val="bg1"/>
                </a:solidFill>
              </a:rPr>
              <a:t>Round 3</a:t>
            </a:r>
            <a:endParaRPr lang="en-US" sz="1400" dirty="0"/>
          </a:p>
        </p:txBody>
      </p:sp>
      <p:pic>
        <p:nvPicPr>
          <p:cNvPr id="10" name="progress lock 4" descr="preencoded.png">    </p:cNvPr>
          <p:cNvPicPr>
            <a:picLocks noChangeAspect="1"/>
          </p:cNvPicPr>
          <p:nvPr/>
        </p:nvPicPr>
        <p:blipFill>
          <a:blip r:embed="rId4"/>
          <a:stretch>
            <a:fillRect/>
          </a:stretch>
        </p:blipFill>
        <p:spPr>
          <a:xfrm>
            <a:off x="5349240" y="5074920"/>
            <a:ext cx="640080" cy="640080"/>
          </a:xfrm>
          <a:prstGeom prst="rect">
            <a:avLst/>
          </a:prstGeom>
        </p:spPr>
      </p:pic>
      <p:sp>
        <p:nvSpPr>
          <p:cNvPr id="11" name="Text 5"/>
          <p:cNvSpPr txBox="1"/>
          <p:nvPr/>
        </p:nvSpPr>
        <p:spPr>
          <a:xfrm>
            <a:off x="5029200" y="5760720"/>
            <a:ext cx="1280160" cy="320040"/>
          </a:xfrm>
          <a:prstGeom prst="rect">
            <a:avLst/>
          </a:prstGeom>
          <a:noFill/>
          <a:ln/>
        </p:spPr>
        <p:txBody>
          <a:bodyPr wrap="square" lIns="0" tIns="0" rIns="0" bIns="0" rtlCol="0" anchor="t"/>
          <a:lstStyle/>
          <a:p>
            <a:pPr algn="ctr" indent="0" marL="0">
              <a:buNone/>
            </a:pPr>
            <a:r>
              <a:rPr lang="en-US" sz="1400" b="1" dirty="0">
                <a:solidFill>
                  <a:schemeClr val="bg1"/>
                </a:solidFill>
              </a:rPr>
              <a:t>Boss round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Warm-up: what stays the same? (practice, no points)</a:t>
            </a:r>
            <a:endParaRPr lang="en-US" sz="3400" dirty="0"/>
          </a:p>
        </p:txBody>
      </p:sp>
      <p:sp>
        <p:nvSpPr>
          <p:cNvPr id="3" name="story 1"/>
          <p:cNvSpPr/>
          <p:nvPr/>
        </p:nvSpPr>
        <p:spPr>
          <a:xfrm>
            <a:off x="548640" y="1371600"/>
            <a:ext cx="5440680" cy="1600200"/>
          </a:xfrm>
          <a:prstGeom prst="roundRect">
            <a:avLst>
              <a:gd name="adj" fmla="val 6857"/>
            </a:avLst>
          </a:prstGeom>
          <a:solidFill>
            <a:srgbClr val="253A66"/>
          </a:solidFill>
          <a:ln/>
        </p:spPr>
      </p:sp>
      <p:sp>
        <p:nvSpPr>
          <p:cNvPr id="4" name="Text 2"/>
          <p:cNvSpPr txBox="1"/>
          <p:nvPr/>
        </p:nvSpPr>
        <p:spPr>
          <a:xfrm>
            <a:off x="822960" y="1600200"/>
            <a:ext cx="548640" cy="1097280"/>
          </a:xfrm>
          <a:prstGeom prst="rect">
            <a:avLst/>
          </a:prstGeom>
          <a:noFill/>
          <a:ln/>
        </p:spPr>
        <p:txBody>
          <a:bodyPr wrap="square" lIns="0" tIns="0" rIns="0" bIns="0" rtlCol="0" anchor="ctr"/>
          <a:lstStyle/>
          <a:p>
            <a:pPr indent="0" marL="0">
              <a:buNone/>
            </a:pPr>
            <a:r>
              <a:rPr lang="en-US" sz="4000" b="1" dirty="0">
                <a:solidFill>
                  <a:schemeClr val="accent1"/>
                </a:solidFill>
              </a:rPr>
              <a:t>1</a:t>
            </a:r>
            <a:endParaRPr lang="en-US" sz="4000" dirty="0"/>
          </a:p>
        </p:txBody>
      </p:sp>
      <p:sp>
        <p:nvSpPr>
          <p:cNvPr id="5" name="Text 3"/>
          <p:cNvSpPr txBox="1"/>
          <p:nvPr/>
        </p:nvSpPr>
        <p:spPr>
          <a:xfrm>
            <a:off x="1508760" y="1600200"/>
            <a:ext cx="4297680" cy="1097280"/>
          </a:xfrm>
          <a:prstGeom prst="rect">
            <a:avLst/>
          </a:prstGeom>
          <a:noFill/>
          <a:ln/>
        </p:spPr>
        <p:txBody>
          <a:bodyPr wrap="square" lIns="0" tIns="0" rIns="0" bIns="0" rtlCol="0" anchor="ctr"/>
          <a:lstStyle/>
          <a:p>
            <a:pPr indent="0" marL="0">
              <a:buNone/>
            </a:pPr>
            <a:r>
              <a:rPr lang="en-US" sz="2200" dirty="0">
                <a:solidFill>
                  <a:schemeClr val="bg1"/>
                </a:solidFill>
              </a:rPr>
              <a:t>Ali gives Ben 5 sweets.</a:t>
            </a:r>
            <a:endParaRPr lang="en-US" sz="2200" dirty="0"/>
          </a:p>
        </p:txBody>
      </p:sp>
      <p:sp>
        <p:nvSpPr>
          <p:cNvPr id="6" name="story 2"/>
          <p:cNvSpPr/>
          <p:nvPr/>
        </p:nvSpPr>
        <p:spPr>
          <a:xfrm>
            <a:off x="6172200" y="1371600"/>
            <a:ext cx="5440680" cy="1600200"/>
          </a:xfrm>
          <a:prstGeom prst="roundRect">
            <a:avLst>
              <a:gd name="adj" fmla="val 6857"/>
            </a:avLst>
          </a:prstGeom>
          <a:solidFill>
            <a:srgbClr val="253A66"/>
          </a:solidFill>
          <a:ln/>
        </p:spPr>
      </p:sp>
      <p:sp>
        <p:nvSpPr>
          <p:cNvPr id="7" name="Text 5"/>
          <p:cNvSpPr txBox="1"/>
          <p:nvPr/>
        </p:nvSpPr>
        <p:spPr>
          <a:xfrm>
            <a:off x="6446520" y="1600200"/>
            <a:ext cx="548640" cy="1097280"/>
          </a:xfrm>
          <a:prstGeom prst="rect">
            <a:avLst/>
          </a:prstGeom>
          <a:noFill/>
          <a:ln/>
        </p:spPr>
        <p:txBody>
          <a:bodyPr wrap="square" lIns="0" tIns="0" rIns="0" bIns="0" rtlCol="0" anchor="ctr"/>
          <a:lstStyle/>
          <a:p>
            <a:pPr indent="0" marL="0">
              <a:buNone/>
            </a:pPr>
            <a:r>
              <a:rPr lang="en-US" sz="4000" b="1" dirty="0">
                <a:solidFill>
                  <a:schemeClr val="accent1"/>
                </a:solidFill>
              </a:rPr>
              <a:t>2</a:t>
            </a:r>
            <a:endParaRPr lang="en-US" sz="4000" dirty="0"/>
          </a:p>
        </p:txBody>
      </p:sp>
      <p:sp>
        <p:nvSpPr>
          <p:cNvPr id="8" name="Text 6"/>
          <p:cNvSpPr txBox="1"/>
          <p:nvPr/>
        </p:nvSpPr>
        <p:spPr>
          <a:xfrm>
            <a:off x="7132320" y="1600200"/>
            <a:ext cx="4297680" cy="1097280"/>
          </a:xfrm>
          <a:prstGeom prst="rect">
            <a:avLst/>
          </a:prstGeom>
          <a:noFill/>
          <a:ln/>
        </p:spPr>
        <p:txBody>
          <a:bodyPr wrap="square" lIns="0" tIns="0" rIns="0" bIns="0" rtlCol="0" anchor="ctr"/>
          <a:lstStyle/>
          <a:p>
            <a:pPr indent="0" marL="0">
              <a:buNone/>
            </a:pPr>
            <a:r>
              <a:rPr lang="en-US" sz="2200" dirty="0">
                <a:solidFill>
                  <a:schemeClr val="bg1"/>
                </a:solidFill>
              </a:rPr>
              <a:t>Both sisters get $10 more pocket money.</a:t>
            </a:r>
            <a:endParaRPr lang="en-US" sz="2200" dirty="0"/>
          </a:p>
        </p:txBody>
      </p:sp>
      <p:sp>
        <p:nvSpPr>
          <p:cNvPr id="9" name="story 3"/>
          <p:cNvSpPr/>
          <p:nvPr/>
        </p:nvSpPr>
        <p:spPr>
          <a:xfrm>
            <a:off x="548640" y="3200400"/>
            <a:ext cx="5440680" cy="1600200"/>
          </a:xfrm>
          <a:prstGeom prst="roundRect">
            <a:avLst>
              <a:gd name="adj" fmla="val 6857"/>
            </a:avLst>
          </a:prstGeom>
          <a:solidFill>
            <a:srgbClr val="253A66"/>
          </a:solidFill>
          <a:ln/>
        </p:spPr>
      </p:sp>
      <p:sp>
        <p:nvSpPr>
          <p:cNvPr id="10" name="Text 8"/>
          <p:cNvSpPr txBox="1"/>
          <p:nvPr/>
        </p:nvSpPr>
        <p:spPr>
          <a:xfrm>
            <a:off x="822960" y="3429000"/>
            <a:ext cx="548640" cy="1097280"/>
          </a:xfrm>
          <a:prstGeom prst="rect">
            <a:avLst/>
          </a:prstGeom>
          <a:noFill/>
          <a:ln/>
        </p:spPr>
        <p:txBody>
          <a:bodyPr wrap="square" lIns="0" tIns="0" rIns="0" bIns="0" rtlCol="0" anchor="ctr"/>
          <a:lstStyle/>
          <a:p>
            <a:pPr indent="0" marL="0">
              <a:buNone/>
            </a:pPr>
            <a:r>
              <a:rPr lang="en-US" sz="4000" b="1" dirty="0">
                <a:solidFill>
                  <a:schemeClr val="accent1"/>
                </a:solidFill>
              </a:rPr>
              <a:t>3</a:t>
            </a:r>
            <a:endParaRPr lang="en-US" sz="4000" dirty="0"/>
          </a:p>
        </p:txBody>
      </p:sp>
      <p:sp>
        <p:nvSpPr>
          <p:cNvPr id="11" name="Text 9"/>
          <p:cNvSpPr txBox="1"/>
          <p:nvPr/>
        </p:nvSpPr>
        <p:spPr>
          <a:xfrm>
            <a:off x="1508760" y="3429000"/>
            <a:ext cx="4297680" cy="1097280"/>
          </a:xfrm>
          <a:prstGeom prst="rect">
            <a:avLst/>
          </a:prstGeom>
          <a:noFill/>
          <a:ln/>
        </p:spPr>
        <p:txBody>
          <a:bodyPr wrap="square" lIns="0" tIns="0" rIns="0" bIns="0" rtlCol="0" anchor="ctr"/>
          <a:lstStyle/>
          <a:p>
            <a:pPr indent="0" marL="0">
              <a:buNone/>
            </a:pPr>
            <a:r>
              <a:rPr lang="en-US" sz="2200" dirty="0">
                <a:solidFill>
                  <a:schemeClr val="bg1"/>
                </a:solidFill>
              </a:rPr>
              <a:t>Dad spends $20. Mum spends nothing.</a:t>
            </a:r>
            <a:endParaRPr lang="en-US" sz="2200" dirty="0"/>
          </a:p>
        </p:txBody>
      </p:sp>
      <p:sp>
        <p:nvSpPr>
          <p:cNvPr id="12" name="story 4"/>
          <p:cNvSpPr/>
          <p:nvPr/>
        </p:nvSpPr>
        <p:spPr>
          <a:xfrm>
            <a:off x="6172200" y="3200400"/>
            <a:ext cx="5440680" cy="1600200"/>
          </a:xfrm>
          <a:prstGeom prst="roundRect">
            <a:avLst>
              <a:gd name="adj" fmla="val 6857"/>
            </a:avLst>
          </a:prstGeom>
          <a:solidFill>
            <a:srgbClr val="253A66"/>
          </a:solidFill>
          <a:ln/>
        </p:spPr>
      </p:sp>
      <p:sp>
        <p:nvSpPr>
          <p:cNvPr id="13" name="Text 11"/>
          <p:cNvSpPr txBox="1"/>
          <p:nvPr/>
        </p:nvSpPr>
        <p:spPr>
          <a:xfrm>
            <a:off x="6446520" y="3429000"/>
            <a:ext cx="548640" cy="1097280"/>
          </a:xfrm>
          <a:prstGeom prst="rect">
            <a:avLst/>
          </a:prstGeom>
          <a:noFill/>
          <a:ln/>
        </p:spPr>
        <p:txBody>
          <a:bodyPr wrap="square" lIns="0" tIns="0" rIns="0" bIns="0" rtlCol="0" anchor="ctr"/>
          <a:lstStyle/>
          <a:p>
            <a:pPr indent="0" marL="0">
              <a:buNone/>
            </a:pPr>
            <a:r>
              <a:rPr lang="en-US" sz="4000" b="1" dirty="0">
                <a:solidFill>
                  <a:schemeClr val="accent1"/>
                </a:solidFill>
              </a:rPr>
              <a:t>4</a:t>
            </a:r>
            <a:endParaRPr lang="en-US" sz="4000" dirty="0"/>
          </a:p>
        </p:txBody>
      </p:sp>
      <p:sp>
        <p:nvSpPr>
          <p:cNvPr id="14" name="Text 12"/>
          <p:cNvSpPr txBox="1"/>
          <p:nvPr/>
        </p:nvSpPr>
        <p:spPr>
          <a:xfrm>
            <a:off x="7132320" y="3429000"/>
            <a:ext cx="4297680" cy="1097280"/>
          </a:xfrm>
          <a:prstGeom prst="rect">
            <a:avLst/>
          </a:prstGeom>
          <a:noFill/>
          <a:ln/>
        </p:spPr>
        <p:txBody>
          <a:bodyPr wrap="square" lIns="0" tIns="0" rIns="0" bIns="0" rtlCol="0" anchor="ctr"/>
          <a:lstStyle/>
          <a:p>
            <a:pPr indent="0" marL="0">
              <a:buNone/>
            </a:pPr>
            <a:r>
              <a:rPr lang="en-US" sz="2200" dirty="0">
                <a:solidFill>
                  <a:schemeClr val="bg1"/>
                </a:solidFill>
              </a:rPr>
              <a:t>Kai and his mum, 4 years from now.</a:t>
            </a:r>
            <a:endParaRPr lang="en-US" sz="2200" dirty="0"/>
          </a:p>
        </p:txBody>
      </p:sp>
      <p:sp>
        <p:nvSpPr>
          <p:cNvPr id="15" name="Text 13"/>
          <p:cNvSpPr txBox="1"/>
          <p:nvPr/>
        </p:nvSpPr>
        <p:spPr>
          <a:xfrm>
            <a:off x="548640" y="5257800"/>
            <a:ext cx="2194560" cy="384048"/>
          </a:xfrm>
          <a:prstGeom prst="rect">
            <a:avLst/>
          </a:prstGeom>
          <a:noFill/>
          <a:ln/>
        </p:spPr>
        <p:txBody>
          <a:bodyPr wrap="square" lIns="0" tIns="0" rIns="0" bIns="0" rtlCol="0" anchor="ctr"/>
          <a:lstStyle/>
          <a:p>
            <a:pPr indent="0" marL="0">
              <a:buNone/>
            </a:pPr>
            <a:r>
              <a:rPr lang="en-US" sz="1600" b="1" dirty="0">
                <a:solidFill>
                  <a:schemeClr val="bg1"/>
                </a:solidFill>
              </a:rPr>
              <a:t>Type in the chat:</a:t>
            </a:r>
            <a:endParaRPr lang="en-US" sz="1600" dirty="0"/>
          </a:p>
        </p:txBody>
      </p:sp>
      <p:sp>
        <p:nvSpPr>
          <p:cNvPr id="16" name="chip T = Total"/>
          <p:cNvSpPr/>
          <p:nvPr/>
        </p:nvSpPr>
        <p:spPr>
          <a:xfrm>
            <a:off x="2743200" y="5257800"/>
            <a:ext cx="2011680" cy="384048"/>
          </a:xfrm>
          <a:prstGeom prst="roundRect">
            <a:avLst>
              <a:gd name="adj" fmla="val 50000"/>
            </a:avLst>
          </a:prstGeom>
          <a:solidFill>
            <a:srgbClr val="FCA311"/>
          </a:solidFill>
          <a:ln/>
        </p:spPr>
      </p:sp>
      <p:sp>
        <p:nvSpPr>
          <p:cNvPr id="17" name="Text 15"/>
          <p:cNvSpPr txBox="1"/>
          <p:nvPr/>
        </p:nvSpPr>
        <p:spPr>
          <a:xfrm>
            <a:off x="2743200" y="5257800"/>
            <a:ext cx="2011680" cy="384048"/>
          </a:xfrm>
          <a:prstGeom prst="rect">
            <a:avLst/>
          </a:prstGeom>
          <a:noFill/>
          <a:ln/>
        </p:spPr>
        <p:txBody>
          <a:bodyPr wrap="square" lIns="0" tIns="0" rIns="0" bIns="0" rtlCol="0" anchor="ctr"/>
          <a:lstStyle/>
          <a:p>
            <a:pPr algn="ctr" indent="0" marL="0">
              <a:buNone/>
            </a:pPr>
            <a:r>
              <a:rPr lang="en-US" sz="1400" b="1" dirty="0">
                <a:solidFill>
                  <a:srgbClr val="14213D"/>
                </a:solidFill>
              </a:rPr>
              <a:t>T = Total</a:t>
            </a:r>
            <a:endParaRPr lang="en-US" sz="1400" dirty="0"/>
          </a:p>
        </p:txBody>
      </p:sp>
      <p:sp>
        <p:nvSpPr>
          <p:cNvPr id="18" name="chip D = Difference"/>
          <p:cNvSpPr/>
          <p:nvPr/>
        </p:nvSpPr>
        <p:spPr>
          <a:xfrm>
            <a:off x="4892040" y="5257800"/>
            <a:ext cx="2377440" cy="384048"/>
          </a:xfrm>
          <a:prstGeom prst="roundRect">
            <a:avLst>
              <a:gd name="adj" fmla="val 50000"/>
            </a:avLst>
          </a:prstGeom>
          <a:solidFill>
            <a:srgbClr val="FCA311"/>
          </a:solidFill>
          <a:ln/>
        </p:spPr>
      </p:sp>
      <p:sp>
        <p:nvSpPr>
          <p:cNvPr id="19" name="Text 17"/>
          <p:cNvSpPr txBox="1"/>
          <p:nvPr/>
        </p:nvSpPr>
        <p:spPr>
          <a:xfrm>
            <a:off x="4892040" y="5257800"/>
            <a:ext cx="2377440" cy="384048"/>
          </a:xfrm>
          <a:prstGeom prst="rect">
            <a:avLst/>
          </a:prstGeom>
          <a:noFill/>
          <a:ln/>
        </p:spPr>
        <p:txBody>
          <a:bodyPr wrap="square" lIns="0" tIns="0" rIns="0" bIns="0" rtlCol="0" anchor="ctr"/>
          <a:lstStyle/>
          <a:p>
            <a:pPr algn="ctr" indent="0" marL="0">
              <a:buNone/>
            </a:pPr>
            <a:r>
              <a:rPr lang="en-US" sz="1400" b="1" dirty="0">
                <a:solidFill>
                  <a:srgbClr val="14213D"/>
                </a:solidFill>
              </a:rPr>
              <a:t>D = Difference</a:t>
            </a:r>
            <a:endParaRPr lang="en-US" sz="1400" dirty="0"/>
          </a:p>
        </p:txBody>
      </p:sp>
      <p:sp>
        <p:nvSpPr>
          <p:cNvPr id="20" name="chip O = One person"/>
          <p:cNvSpPr/>
          <p:nvPr/>
        </p:nvSpPr>
        <p:spPr>
          <a:xfrm>
            <a:off x="7406640" y="5257800"/>
            <a:ext cx="2194560" cy="384048"/>
          </a:xfrm>
          <a:prstGeom prst="roundRect">
            <a:avLst>
              <a:gd name="adj" fmla="val 50000"/>
            </a:avLst>
          </a:prstGeom>
          <a:solidFill>
            <a:srgbClr val="FCA311"/>
          </a:solidFill>
          <a:ln/>
        </p:spPr>
      </p:sp>
      <p:sp>
        <p:nvSpPr>
          <p:cNvPr id="21" name="Text 19"/>
          <p:cNvSpPr txBox="1"/>
          <p:nvPr/>
        </p:nvSpPr>
        <p:spPr>
          <a:xfrm>
            <a:off x="7406640" y="5257800"/>
            <a:ext cx="2194560" cy="384048"/>
          </a:xfrm>
          <a:prstGeom prst="rect">
            <a:avLst/>
          </a:prstGeom>
          <a:noFill/>
          <a:ln/>
        </p:spPr>
        <p:txBody>
          <a:bodyPr wrap="square" lIns="0" tIns="0" rIns="0" bIns="0" rtlCol="0" anchor="ctr"/>
          <a:lstStyle/>
          <a:p>
            <a:pPr algn="ctr" indent="0" marL="0">
              <a:buNone/>
            </a:pPr>
            <a:r>
              <a:rPr lang="en-US" sz="1400" b="1" dirty="0">
                <a:solidFill>
                  <a:srgbClr val="14213D"/>
                </a:solidFill>
              </a:rPr>
              <a:t>O = One person</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The three locks</a:t>
            </a:r>
            <a:endParaRPr lang="en-US" sz="3400" dirty="0"/>
          </a:p>
        </p:txBody>
      </p:sp>
      <p:sp>
        <p:nvSpPr>
          <p:cNvPr id="3" name="TOTAL lock"/>
          <p:cNvSpPr/>
          <p:nvPr/>
        </p:nvSpPr>
        <p:spPr>
          <a:xfrm>
            <a:off x="548640" y="1371600"/>
            <a:ext cx="3566160" cy="3611880"/>
          </a:xfrm>
          <a:prstGeom prst="roundRect">
            <a:avLst>
              <a:gd name="adj" fmla="val 3077"/>
            </a:avLst>
          </a:prstGeom>
          <a:solidFill>
            <a:srgbClr val="253A66"/>
          </a:solidFill>
          <a:ln/>
        </p:spPr>
      </p:sp>
      <p:sp>
        <p:nvSpPr>
          <p:cNvPr id="4" name="TOTAL lock circle"/>
          <p:cNvSpPr/>
          <p:nvPr/>
        </p:nvSpPr>
        <p:spPr>
          <a:xfrm>
            <a:off x="822960" y="1645920"/>
            <a:ext cx="868680" cy="868680"/>
          </a:xfrm>
          <a:prstGeom prst="ellipse">
            <a:avLst/>
          </a:prstGeom>
          <a:solidFill>
            <a:srgbClr val="FCA311"/>
          </a:solidFill>
          <a:ln/>
        </p:spPr>
      </p:sp>
      <p:pic>
        <p:nvPicPr>
          <p:cNvPr id="5" name="TOTAL lock icon" descr="preencoded.png">    </p:cNvPr>
          <p:cNvPicPr>
            <a:picLocks noChangeAspect="1"/>
          </p:cNvPicPr>
          <p:nvPr/>
        </p:nvPicPr>
        <p:blipFill>
          <a:blip r:embed="rId1"/>
          <a:stretch>
            <a:fillRect/>
          </a:stretch>
        </p:blipFill>
        <p:spPr>
          <a:xfrm>
            <a:off x="1014070" y="1837030"/>
            <a:ext cx="486461" cy="486461"/>
          </a:xfrm>
          <a:prstGeom prst="rect">
            <a:avLst/>
          </a:prstGeom>
        </p:spPr>
      </p:pic>
      <p:sp>
        <p:nvSpPr>
          <p:cNvPr id="6" name="Text 3"/>
          <p:cNvSpPr txBox="1"/>
          <p:nvPr/>
        </p:nvSpPr>
        <p:spPr>
          <a:xfrm>
            <a:off x="822960" y="2697480"/>
            <a:ext cx="3017520" cy="457200"/>
          </a:xfrm>
          <a:prstGeom prst="rect">
            <a:avLst/>
          </a:prstGeom>
          <a:noFill/>
          <a:ln/>
        </p:spPr>
        <p:txBody>
          <a:bodyPr wrap="square" lIns="0" tIns="0" rIns="0" bIns="0" rtlCol="0" anchor="t"/>
          <a:lstStyle/>
          <a:p>
            <a:pPr indent="0" marL="0">
              <a:buNone/>
            </a:pPr>
            <a:r>
              <a:rPr lang="en-US" sz="2200" b="1" dirty="0">
                <a:solidFill>
                  <a:schemeClr val="accent1"/>
                </a:solidFill>
              </a:rPr>
              <a:t>TOTAL lock</a:t>
            </a:r>
            <a:endParaRPr lang="en-US" sz="2200" dirty="0"/>
          </a:p>
        </p:txBody>
      </p:sp>
      <p:sp>
        <p:nvSpPr>
          <p:cNvPr id="7" name="Text 4"/>
          <p:cNvSpPr txBox="1"/>
          <p:nvPr/>
        </p:nvSpPr>
        <p:spPr>
          <a:xfrm>
            <a:off x="822960" y="3200400"/>
            <a:ext cx="3017520" cy="822960"/>
          </a:xfrm>
          <a:prstGeom prst="rect">
            <a:avLst/>
          </a:prstGeom>
          <a:noFill/>
          <a:ln/>
        </p:spPr>
        <p:txBody>
          <a:bodyPr wrap="square" lIns="0" tIns="0" rIns="0" bIns="0" rtlCol="0" anchor="t"/>
          <a:lstStyle/>
          <a:p>
            <a:pPr indent="0" marL="0">
              <a:buNone/>
            </a:pPr>
            <a:r>
              <a:rPr lang="en-US" sz="1800" dirty="0">
                <a:solidFill>
                  <a:schemeClr val="bg1"/>
                </a:solidFill>
              </a:rPr>
              <a:t>Something moves from one person to the other.</a:t>
            </a:r>
            <a:endParaRPr lang="en-US" sz="1800" dirty="0"/>
          </a:p>
        </p:txBody>
      </p:sp>
      <p:sp>
        <p:nvSpPr>
          <p:cNvPr id="8" name="Text 5"/>
          <p:cNvSpPr txBox="1"/>
          <p:nvPr/>
        </p:nvSpPr>
        <p:spPr>
          <a:xfrm>
            <a:off x="822960" y="4069080"/>
            <a:ext cx="3017520" cy="777240"/>
          </a:xfrm>
          <a:prstGeom prst="rect">
            <a:avLst/>
          </a:prstGeom>
          <a:noFill/>
          <a:ln/>
        </p:spPr>
        <p:txBody>
          <a:bodyPr wrap="square" lIns="0" tIns="0" rIns="0" bIns="0" rtlCol="0" anchor="t"/>
          <a:lstStyle/>
          <a:p>
            <a:pPr indent="0" marL="0">
              <a:buNone/>
            </a:pPr>
            <a:r>
              <a:rPr lang="en-US" sz="1400" i="1" dirty="0">
                <a:solidFill>
                  <a:srgbClr val="8D99AE"/>
                </a:solidFill>
              </a:rPr>
              <a:t>Clue words: gives to · transfers · pours into</a:t>
            </a:r>
            <a:endParaRPr lang="en-US" sz="1400" dirty="0"/>
          </a:p>
        </p:txBody>
      </p:sp>
      <p:sp>
        <p:nvSpPr>
          <p:cNvPr id="9" name="DIFFERENCE lock"/>
          <p:cNvSpPr/>
          <p:nvPr/>
        </p:nvSpPr>
        <p:spPr>
          <a:xfrm>
            <a:off x="4297680" y="1371600"/>
            <a:ext cx="3566160" cy="3611880"/>
          </a:xfrm>
          <a:prstGeom prst="roundRect">
            <a:avLst>
              <a:gd name="adj" fmla="val 3077"/>
            </a:avLst>
          </a:prstGeom>
          <a:solidFill>
            <a:srgbClr val="253A66"/>
          </a:solidFill>
          <a:ln/>
        </p:spPr>
      </p:sp>
      <p:sp>
        <p:nvSpPr>
          <p:cNvPr id="10" name="DIFFERENCE lock circle"/>
          <p:cNvSpPr/>
          <p:nvPr/>
        </p:nvSpPr>
        <p:spPr>
          <a:xfrm>
            <a:off x="4572000" y="1645920"/>
            <a:ext cx="868680" cy="868680"/>
          </a:xfrm>
          <a:prstGeom prst="ellipse">
            <a:avLst/>
          </a:prstGeom>
          <a:solidFill>
            <a:srgbClr val="FCA311"/>
          </a:solidFill>
          <a:ln/>
        </p:spPr>
      </p:sp>
      <p:pic>
        <p:nvPicPr>
          <p:cNvPr id="11" name="DIFFERENCE lock icon" descr="preencoded.png">    </p:cNvPr>
          <p:cNvPicPr>
            <a:picLocks noChangeAspect="1"/>
          </p:cNvPicPr>
          <p:nvPr/>
        </p:nvPicPr>
        <p:blipFill>
          <a:blip r:embed="rId2"/>
          <a:stretch>
            <a:fillRect/>
          </a:stretch>
        </p:blipFill>
        <p:spPr>
          <a:xfrm>
            <a:off x="4763110" y="1837030"/>
            <a:ext cx="486461" cy="486461"/>
          </a:xfrm>
          <a:prstGeom prst="rect">
            <a:avLst/>
          </a:prstGeom>
        </p:spPr>
      </p:pic>
      <p:sp>
        <p:nvSpPr>
          <p:cNvPr id="12" name="Text 8"/>
          <p:cNvSpPr txBox="1"/>
          <p:nvPr/>
        </p:nvSpPr>
        <p:spPr>
          <a:xfrm>
            <a:off x="4572000" y="2697480"/>
            <a:ext cx="3017520" cy="457200"/>
          </a:xfrm>
          <a:prstGeom prst="rect">
            <a:avLst/>
          </a:prstGeom>
          <a:noFill/>
          <a:ln/>
        </p:spPr>
        <p:txBody>
          <a:bodyPr wrap="square" lIns="0" tIns="0" rIns="0" bIns="0" rtlCol="0" anchor="t"/>
          <a:lstStyle/>
          <a:p>
            <a:pPr indent="0" marL="0">
              <a:buNone/>
            </a:pPr>
            <a:r>
              <a:rPr lang="en-US" sz="2200" b="1" dirty="0">
                <a:solidFill>
                  <a:schemeClr val="accent1"/>
                </a:solidFill>
              </a:rPr>
              <a:t>DIFFERENCE lock</a:t>
            </a:r>
            <a:endParaRPr lang="en-US" sz="2200" dirty="0"/>
          </a:p>
        </p:txBody>
      </p:sp>
      <p:sp>
        <p:nvSpPr>
          <p:cNvPr id="13" name="Text 9"/>
          <p:cNvSpPr txBox="1"/>
          <p:nvPr/>
        </p:nvSpPr>
        <p:spPr>
          <a:xfrm>
            <a:off x="4572000" y="3200400"/>
            <a:ext cx="3017520" cy="822960"/>
          </a:xfrm>
          <a:prstGeom prst="rect">
            <a:avLst/>
          </a:prstGeom>
          <a:noFill/>
          <a:ln/>
        </p:spPr>
        <p:txBody>
          <a:bodyPr wrap="square" lIns="0" tIns="0" rIns="0" bIns="0" rtlCol="0" anchor="t"/>
          <a:lstStyle/>
          <a:p>
            <a:pPr indent="0" marL="0">
              <a:buNone/>
            </a:pPr>
            <a:r>
              <a:rPr lang="en-US" sz="1800" dirty="0">
                <a:solidFill>
                  <a:schemeClr val="bg1"/>
                </a:solidFill>
              </a:rPr>
              <a:t>Both change by the same amount.</a:t>
            </a:r>
            <a:endParaRPr lang="en-US" sz="1800" dirty="0"/>
          </a:p>
        </p:txBody>
      </p:sp>
      <p:sp>
        <p:nvSpPr>
          <p:cNvPr id="14" name="Text 10"/>
          <p:cNvSpPr txBox="1"/>
          <p:nvPr/>
        </p:nvSpPr>
        <p:spPr>
          <a:xfrm>
            <a:off x="4572000" y="4069080"/>
            <a:ext cx="3017520" cy="777240"/>
          </a:xfrm>
          <a:prstGeom prst="rect">
            <a:avLst/>
          </a:prstGeom>
          <a:noFill/>
          <a:ln/>
        </p:spPr>
        <p:txBody>
          <a:bodyPr wrap="square" lIns="0" tIns="0" rIns="0" bIns="0" rtlCol="0" anchor="t"/>
          <a:lstStyle/>
          <a:p>
            <a:pPr indent="0" marL="0">
              <a:buNone/>
            </a:pPr>
            <a:r>
              <a:rPr lang="en-US" sz="1400" i="1" dirty="0">
                <a:solidFill>
                  <a:srgbClr val="8D99AE"/>
                </a:solidFill>
              </a:rPr>
              <a:t>Clue words: both add · both cut the same · ages</a:t>
            </a:r>
            <a:endParaRPr lang="en-US" sz="1400" dirty="0"/>
          </a:p>
        </p:txBody>
      </p:sp>
      <p:sp>
        <p:nvSpPr>
          <p:cNvPr id="15" name="ONE-SIDE lock"/>
          <p:cNvSpPr/>
          <p:nvPr/>
        </p:nvSpPr>
        <p:spPr>
          <a:xfrm>
            <a:off x="8046720" y="1371600"/>
            <a:ext cx="3566160" cy="3611880"/>
          </a:xfrm>
          <a:prstGeom prst="roundRect">
            <a:avLst>
              <a:gd name="adj" fmla="val 3077"/>
            </a:avLst>
          </a:prstGeom>
          <a:solidFill>
            <a:srgbClr val="253A66"/>
          </a:solidFill>
          <a:ln/>
        </p:spPr>
      </p:sp>
      <p:sp>
        <p:nvSpPr>
          <p:cNvPr id="16" name="ONE-SIDE lock circle"/>
          <p:cNvSpPr/>
          <p:nvPr/>
        </p:nvSpPr>
        <p:spPr>
          <a:xfrm>
            <a:off x="8321040" y="1645920"/>
            <a:ext cx="868680" cy="868680"/>
          </a:xfrm>
          <a:prstGeom prst="ellipse">
            <a:avLst/>
          </a:prstGeom>
          <a:solidFill>
            <a:srgbClr val="FCA311"/>
          </a:solidFill>
          <a:ln/>
        </p:spPr>
      </p:sp>
      <p:pic>
        <p:nvPicPr>
          <p:cNvPr id="17" name="ONE-SIDE lock icon" descr="preencoded.png">    </p:cNvPr>
          <p:cNvPicPr>
            <a:picLocks noChangeAspect="1"/>
          </p:cNvPicPr>
          <p:nvPr/>
        </p:nvPicPr>
        <p:blipFill>
          <a:blip r:embed="rId3"/>
          <a:stretch>
            <a:fillRect/>
          </a:stretch>
        </p:blipFill>
        <p:spPr>
          <a:xfrm>
            <a:off x="8512150" y="1837030"/>
            <a:ext cx="486461" cy="486461"/>
          </a:xfrm>
          <a:prstGeom prst="rect">
            <a:avLst/>
          </a:prstGeom>
        </p:spPr>
      </p:pic>
      <p:sp>
        <p:nvSpPr>
          <p:cNvPr id="18" name="Text 13"/>
          <p:cNvSpPr txBox="1"/>
          <p:nvPr/>
        </p:nvSpPr>
        <p:spPr>
          <a:xfrm>
            <a:off x="8321040" y="2697480"/>
            <a:ext cx="3017520" cy="457200"/>
          </a:xfrm>
          <a:prstGeom prst="rect">
            <a:avLst/>
          </a:prstGeom>
          <a:noFill/>
          <a:ln/>
        </p:spPr>
        <p:txBody>
          <a:bodyPr wrap="square" lIns="0" tIns="0" rIns="0" bIns="0" rtlCol="0" anchor="t"/>
          <a:lstStyle/>
          <a:p>
            <a:pPr indent="0" marL="0">
              <a:buNone/>
            </a:pPr>
            <a:r>
              <a:rPr lang="en-US" sz="2200" b="1" dirty="0">
                <a:solidFill>
                  <a:schemeClr val="accent1"/>
                </a:solidFill>
              </a:rPr>
              <a:t>ONE-SIDE lock</a:t>
            </a:r>
            <a:endParaRPr lang="en-US" sz="2200" dirty="0"/>
          </a:p>
        </p:txBody>
      </p:sp>
      <p:sp>
        <p:nvSpPr>
          <p:cNvPr id="19" name="Text 14"/>
          <p:cNvSpPr txBox="1"/>
          <p:nvPr/>
        </p:nvSpPr>
        <p:spPr>
          <a:xfrm>
            <a:off x="8321040" y="3200400"/>
            <a:ext cx="3017520" cy="822960"/>
          </a:xfrm>
          <a:prstGeom prst="rect">
            <a:avLst/>
          </a:prstGeom>
          <a:noFill/>
          <a:ln/>
        </p:spPr>
        <p:txBody>
          <a:bodyPr wrap="square" lIns="0" tIns="0" rIns="0" bIns="0" rtlCol="0" anchor="t"/>
          <a:lstStyle/>
          <a:p>
            <a:pPr indent="0" marL="0">
              <a:buNone/>
            </a:pPr>
            <a:r>
              <a:rPr lang="en-US" sz="1800" dirty="0">
                <a:solidFill>
                  <a:schemeClr val="bg1"/>
                </a:solidFill>
              </a:rPr>
              <a:t>Only one of them changes.</a:t>
            </a:r>
            <a:endParaRPr lang="en-US" sz="1800" dirty="0"/>
          </a:p>
        </p:txBody>
      </p:sp>
      <p:sp>
        <p:nvSpPr>
          <p:cNvPr id="20" name="Text 15"/>
          <p:cNvSpPr txBox="1"/>
          <p:nvPr/>
        </p:nvSpPr>
        <p:spPr>
          <a:xfrm>
            <a:off x="8321040" y="4069080"/>
            <a:ext cx="3017520" cy="777240"/>
          </a:xfrm>
          <a:prstGeom prst="rect">
            <a:avLst/>
          </a:prstGeom>
          <a:noFill/>
          <a:ln/>
        </p:spPr>
        <p:txBody>
          <a:bodyPr wrap="square" lIns="0" tIns="0" rIns="0" bIns="0" rtlCol="0" anchor="t"/>
          <a:lstStyle/>
          <a:p>
            <a:pPr indent="0" marL="0">
              <a:buNone/>
            </a:pPr>
            <a:r>
              <a:rPr lang="en-US" sz="1400" i="1" dirty="0">
                <a:solidFill>
                  <a:srgbClr val="8D99AE"/>
                </a:solidFill>
              </a:rPr>
              <a:t>Clue words: only Sam gives away · only Dad spends</a:t>
            </a:r>
            <a:endParaRPr lang="en-US" sz="1400" dirty="0"/>
          </a:p>
        </p:txBody>
      </p:sp>
      <p:sp>
        <p:nvSpPr>
          <p:cNvPr id="21" name="rule"/>
          <p:cNvSpPr/>
          <p:nvPr/>
        </p:nvSpPr>
        <p:spPr>
          <a:xfrm>
            <a:off x="548640" y="5212080"/>
            <a:ext cx="11064240" cy="822960"/>
          </a:xfrm>
          <a:prstGeom prst="roundRect">
            <a:avLst>
              <a:gd name="adj" fmla="val 13333"/>
            </a:avLst>
          </a:prstGeom>
          <a:solidFill>
            <a:srgbClr val="FCA311"/>
          </a:solidFill>
          <a:ln/>
        </p:spPr>
      </p:sp>
      <p:sp>
        <p:nvSpPr>
          <p:cNvPr id="22" name="Text 17"/>
          <p:cNvSpPr txBox="1"/>
          <p:nvPr/>
        </p:nvSpPr>
        <p:spPr>
          <a:xfrm>
            <a:off x="777240" y="5212080"/>
            <a:ext cx="10607040" cy="822960"/>
          </a:xfrm>
          <a:prstGeom prst="rect">
            <a:avLst/>
          </a:prstGeom>
          <a:noFill/>
          <a:ln/>
        </p:spPr>
        <p:txBody>
          <a:bodyPr wrap="square" lIns="0" tIns="0" rIns="0" bIns="0" rtlCol="0" anchor="ctr"/>
          <a:lstStyle/>
          <a:p>
            <a:pPr indent="0" marL="0">
              <a:buNone/>
            </a:pPr>
            <a:r>
              <a:rPr lang="en-US" sz="2000" b="1" dirty="0">
                <a:solidFill>
                  <a:schemeClr val="tx2"/>
                </a:solidFill>
              </a:rPr>
              <a:t>Rule: find the lock first, then draw it the SAME size in your “before” and “after” models.</a:t>
            </a:r>
            <a:endParaRPr lang="en-US" sz="2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Watch me: draw the lock</a:t>
            </a:r>
            <a:endParaRPr lang="en-US" sz="3400" dirty="0"/>
          </a:p>
        </p:txBody>
      </p:sp>
      <p:sp>
        <p:nvSpPr>
          <p:cNvPr id="3" name="Text 1"/>
          <p:cNvSpPr txBox="1"/>
          <p:nvPr/>
        </p:nvSpPr>
        <p:spPr>
          <a:xfrm>
            <a:off x="548640" y="1234440"/>
            <a:ext cx="11064240" cy="457200"/>
          </a:xfrm>
          <a:prstGeom prst="rect">
            <a:avLst/>
          </a:prstGeom>
          <a:noFill/>
          <a:ln/>
        </p:spPr>
        <p:txBody>
          <a:bodyPr wrap="square" lIns="0" tIns="0" rIns="0" bIns="0" rtlCol="0" anchor="t"/>
          <a:lstStyle/>
          <a:p>
            <a:pPr indent="0" marL="0">
              <a:buNone/>
            </a:pPr>
            <a:r>
              <a:rPr lang="en-US" sz="2000" dirty="0">
                <a:solidFill>
                  <a:schemeClr val="bg1"/>
                </a:solidFill>
              </a:rPr>
              <a:t>Jar A has 50 marbles. Jar B has 30. 10 marbles move from A to B.</a:t>
            </a:r>
            <a:endParaRPr lang="en-US" sz="2000" dirty="0"/>
          </a:p>
        </p:txBody>
      </p:sp>
      <p:sp>
        <p:nvSpPr>
          <p:cNvPr id="4" name="Text 2"/>
          <p:cNvSpPr txBox="1"/>
          <p:nvPr/>
        </p:nvSpPr>
        <p:spPr>
          <a:xfrm>
            <a:off x="548640" y="2194560"/>
            <a:ext cx="1371600" cy="365760"/>
          </a:xfrm>
          <a:prstGeom prst="rect">
            <a:avLst/>
          </a:prstGeom>
          <a:noFill/>
          <a:ln/>
        </p:spPr>
        <p:txBody>
          <a:bodyPr wrap="square" lIns="0" tIns="0" rIns="0" bIns="0" rtlCol="0" anchor="t"/>
          <a:lstStyle/>
          <a:p>
            <a:pPr indent="0" marL="0">
              <a:buNone/>
            </a:pPr>
            <a:r>
              <a:rPr lang="en-US" sz="1600" b="1" dirty="0">
                <a:solidFill>
                  <a:schemeClr val="accent5"/>
                </a:solidFill>
              </a:rPr>
              <a:t>Before</a:t>
            </a:r>
            <a:endParaRPr lang="en-US" sz="1600" dirty="0"/>
          </a:p>
        </p:txBody>
      </p:sp>
      <p:sp>
        <p:nvSpPr>
          <p:cNvPr id="5" name="before A"/>
          <p:cNvSpPr/>
          <p:nvPr/>
        </p:nvSpPr>
        <p:spPr>
          <a:xfrm>
            <a:off x="2194560" y="2651760"/>
            <a:ext cx="4572000" cy="640080"/>
          </a:xfrm>
          <a:prstGeom prst="rect">
            <a:avLst/>
          </a:prstGeom>
          <a:solidFill>
            <a:srgbClr val="4361EE"/>
          </a:solidFill>
          <a:ln w="19050">
            <a:solidFill>
              <a:srgbClr val="14213D"/>
            </a:solidFill>
            <a:prstDash val="solid"/>
          </a:ln>
        </p:spPr>
      </p:sp>
      <p:sp>
        <p:nvSpPr>
          <p:cNvPr id="6" name="Text 4"/>
          <p:cNvSpPr txBox="1"/>
          <p:nvPr/>
        </p:nvSpPr>
        <p:spPr>
          <a:xfrm>
            <a:off x="2194560" y="2651760"/>
            <a:ext cx="4572000" cy="640080"/>
          </a:xfrm>
          <a:prstGeom prst="rect">
            <a:avLst/>
          </a:prstGeom>
          <a:noFill/>
          <a:ln/>
        </p:spPr>
        <p:txBody>
          <a:bodyPr wrap="square" lIns="0" tIns="0" rIns="0" bIns="0" rtlCol="0" anchor="ctr"/>
          <a:lstStyle/>
          <a:p>
            <a:pPr algn="ctr" indent="0" marL="0">
              <a:buNone/>
            </a:pPr>
            <a:r>
              <a:rPr lang="en-US" sz="1800" b="1" dirty="0">
                <a:solidFill>
                  <a:schemeClr val="bg1"/>
                </a:solidFill>
              </a:rPr>
              <a:t>A  50</a:t>
            </a:r>
            <a:endParaRPr lang="en-US" sz="1800" dirty="0"/>
          </a:p>
        </p:txBody>
      </p:sp>
      <p:sp>
        <p:nvSpPr>
          <p:cNvPr id="7" name="before B"/>
          <p:cNvSpPr/>
          <p:nvPr/>
        </p:nvSpPr>
        <p:spPr>
          <a:xfrm>
            <a:off x="6766560" y="2651760"/>
            <a:ext cx="2743200" cy="640080"/>
          </a:xfrm>
          <a:prstGeom prst="rect">
            <a:avLst/>
          </a:prstGeom>
          <a:solidFill>
            <a:srgbClr val="2EC4B6"/>
          </a:solidFill>
          <a:ln w="19050">
            <a:solidFill>
              <a:srgbClr val="14213D"/>
            </a:solidFill>
            <a:prstDash val="solid"/>
          </a:ln>
        </p:spPr>
      </p:sp>
      <p:sp>
        <p:nvSpPr>
          <p:cNvPr id="8" name="Text 6"/>
          <p:cNvSpPr txBox="1"/>
          <p:nvPr/>
        </p:nvSpPr>
        <p:spPr>
          <a:xfrm>
            <a:off x="6766560" y="2651760"/>
            <a:ext cx="2743200" cy="640080"/>
          </a:xfrm>
          <a:prstGeom prst="rect">
            <a:avLst/>
          </a:prstGeom>
          <a:noFill/>
          <a:ln/>
        </p:spPr>
        <p:txBody>
          <a:bodyPr wrap="square" lIns="0" tIns="0" rIns="0" bIns="0" rtlCol="0" anchor="ctr"/>
          <a:lstStyle/>
          <a:p>
            <a:pPr algn="ctr" indent="0" marL="0">
              <a:buNone/>
            </a:pPr>
            <a:r>
              <a:rPr lang="en-US" sz="1800" b="1" dirty="0">
                <a:solidFill>
                  <a:schemeClr val="tx2"/>
                </a:solidFill>
              </a:rPr>
              <a:t>B  30</a:t>
            </a:r>
            <a:endParaRPr lang="en-US" sz="1800" dirty="0"/>
          </a:p>
        </p:txBody>
      </p:sp>
      <p:sp>
        <p:nvSpPr>
          <p:cNvPr id="9" name="Text 7"/>
          <p:cNvSpPr txBox="1"/>
          <p:nvPr/>
        </p:nvSpPr>
        <p:spPr>
          <a:xfrm>
            <a:off x="548640" y="3749040"/>
            <a:ext cx="1371600" cy="365760"/>
          </a:xfrm>
          <a:prstGeom prst="rect">
            <a:avLst/>
          </a:prstGeom>
          <a:noFill/>
          <a:ln/>
        </p:spPr>
        <p:txBody>
          <a:bodyPr wrap="square" lIns="0" tIns="0" rIns="0" bIns="0" rtlCol="0" anchor="t"/>
          <a:lstStyle/>
          <a:p>
            <a:pPr indent="0" marL="0">
              <a:buNone/>
            </a:pPr>
            <a:r>
              <a:rPr lang="en-US" sz="1600" b="1" dirty="0">
                <a:solidFill>
                  <a:schemeClr val="accent5"/>
                </a:solidFill>
              </a:rPr>
              <a:t>After</a:t>
            </a:r>
            <a:endParaRPr lang="en-US" sz="1600" dirty="0"/>
          </a:p>
        </p:txBody>
      </p:sp>
      <p:sp>
        <p:nvSpPr>
          <p:cNvPr id="10" name="after A"/>
          <p:cNvSpPr/>
          <p:nvPr/>
        </p:nvSpPr>
        <p:spPr>
          <a:xfrm>
            <a:off x="2194560" y="4206240"/>
            <a:ext cx="3657600" cy="640080"/>
          </a:xfrm>
          <a:prstGeom prst="rect">
            <a:avLst/>
          </a:prstGeom>
          <a:solidFill>
            <a:srgbClr val="4361EE"/>
          </a:solidFill>
          <a:ln w="19050">
            <a:solidFill>
              <a:srgbClr val="14213D"/>
            </a:solidFill>
            <a:prstDash val="solid"/>
          </a:ln>
        </p:spPr>
      </p:sp>
      <p:sp>
        <p:nvSpPr>
          <p:cNvPr id="11" name="Text 9"/>
          <p:cNvSpPr txBox="1"/>
          <p:nvPr/>
        </p:nvSpPr>
        <p:spPr>
          <a:xfrm>
            <a:off x="2194560" y="4206240"/>
            <a:ext cx="3657600" cy="640080"/>
          </a:xfrm>
          <a:prstGeom prst="rect">
            <a:avLst/>
          </a:prstGeom>
          <a:noFill/>
          <a:ln/>
        </p:spPr>
        <p:txBody>
          <a:bodyPr wrap="square" lIns="0" tIns="0" rIns="0" bIns="0" rtlCol="0" anchor="ctr"/>
          <a:lstStyle/>
          <a:p>
            <a:pPr algn="ctr" indent="0" marL="0">
              <a:buNone/>
            </a:pPr>
            <a:r>
              <a:rPr lang="en-US" sz="1800" b="1" dirty="0">
                <a:solidFill>
                  <a:schemeClr val="bg1"/>
                </a:solidFill>
              </a:rPr>
              <a:t>A  40</a:t>
            </a:r>
            <a:endParaRPr lang="en-US" sz="1800" dirty="0"/>
          </a:p>
        </p:txBody>
      </p:sp>
      <p:sp>
        <p:nvSpPr>
          <p:cNvPr id="12" name="after B"/>
          <p:cNvSpPr/>
          <p:nvPr/>
        </p:nvSpPr>
        <p:spPr>
          <a:xfrm>
            <a:off x="5852160" y="4206240"/>
            <a:ext cx="3657600" cy="640080"/>
          </a:xfrm>
          <a:prstGeom prst="rect">
            <a:avLst/>
          </a:prstGeom>
          <a:solidFill>
            <a:srgbClr val="2EC4B6"/>
          </a:solidFill>
          <a:ln w="19050">
            <a:solidFill>
              <a:srgbClr val="14213D"/>
            </a:solidFill>
            <a:prstDash val="solid"/>
          </a:ln>
        </p:spPr>
      </p:sp>
      <p:sp>
        <p:nvSpPr>
          <p:cNvPr id="13" name="Text 11"/>
          <p:cNvSpPr txBox="1"/>
          <p:nvPr/>
        </p:nvSpPr>
        <p:spPr>
          <a:xfrm>
            <a:off x="5852160" y="4206240"/>
            <a:ext cx="3657600" cy="640080"/>
          </a:xfrm>
          <a:prstGeom prst="rect">
            <a:avLst/>
          </a:prstGeom>
          <a:noFill/>
          <a:ln/>
        </p:spPr>
        <p:txBody>
          <a:bodyPr wrap="square" lIns="0" tIns="0" rIns="0" bIns="0" rtlCol="0" anchor="ctr"/>
          <a:lstStyle/>
          <a:p>
            <a:pPr algn="ctr" indent="0" marL="0">
              <a:buNone/>
            </a:pPr>
            <a:r>
              <a:rPr lang="en-US" sz="1800" b="1" dirty="0">
                <a:solidFill>
                  <a:schemeClr val="tx2"/>
                </a:solidFill>
              </a:rPr>
              <a:t>B  40</a:t>
            </a:r>
            <a:endParaRPr lang="en-US" sz="1800" dirty="0"/>
          </a:p>
        </p:txBody>
      </p:sp>
      <p:sp>
        <p:nvSpPr>
          <p:cNvPr id="14" name="lock line"/>
          <p:cNvSpPr/>
          <p:nvPr/>
        </p:nvSpPr>
        <p:spPr>
          <a:xfrm>
            <a:off x="9738360" y="2651760"/>
            <a:ext cx="0" cy="2194560"/>
          </a:xfrm>
          <a:prstGeom prst="line">
            <a:avLst/>
          </a:prstGeom>
          <a:noFill/>
          <a:ln w="38100">
            <a:solidFill>
              <a:srgbClr val="FCA311"/>
            </a:solidFill>
            <a:prstDash val="solid"/>
          </a:ln>
        </p:spPr>
      </p:sp>
      <p:pic>
        <p:nvPicPr>
          <p:cNvPr id="15" name="lock icon" descr="preencoded.png">    </p:cNvPr>
          <p:cNvPicPr>
            <a:picLocks noChangeAspect="1"/>
          </p:cNvPicPr>
          <p:nvPr/>
        </p:nvPicPr>
        <p:blipFill>
          <a:blip r:embed="rId1"/>
          <a:stretch>
            <a:fillRect/>
          </a:stretch>
        </p:blipFill>
        <p:spPr>
          <a:xfrm>
            <a:off x="9921240" y="3291840"/>
            <a:ext cx="548640" cy="548640"/>
          </a:xfrm>
          <a:prstGeom prst="rect">
            <a:avLst/>
          </a:prstGeom>
        </p:spPr>
      </p:pic>
      <p:sp>
        <p:nvSpPr>
          <p:cNvPr id="16" name="Text 13"/>
          <p:cNvSpPr txBox="1"/>
          <p:nvPr/>
        </p:nvSpPr>
        <p:spPr>
          <a:xfrm>
            <a:off x="10561320" y="3154680"/>
            <a:ext cx="1463040" cy="822960"/>
          </a:xfrm>
          <a:prstGeom prst="rect">
            <a:avLst/>
          </a:prstGeom>
          <a:noFill/>
          <a:ln/>
        </p:spPr>
        <p:txBody>
          <a:bodyPr wrap="square" lIns="0" tIns="0" rIns="0" bIns="0" rtlCol="0" anchor="t"/>
          <a:lstStyle/>
          <a:p>
            <a:pPr indent="0" marL="0">
              <a:buNone/>
            </a:pPr>
            <a:r>
              <a:rPr lang="en-US" sz="1800" b="1" dirty="0">
                <a:solidFill>
                  <a:schemeClr val="accent1"/>
                </a:solidFill>
              </a:rPr>
              <a:t>Total 80</a:t>
            </a:r>
            <a:endParaRPr lang="en-US" sz="1800" dirty="0"/>
          </a:p>
          <a:p>
            <a:pPr indent="0" marL="0">
              <a:buNone/>
            </a:pPr>
            <a:r>
              <a:rPr lang="en-US" sz="1800" b="1" dirty="0">
                <a:solidFill>
                  <a:schemeClr val="accent1"/>
                </a:solidFill>
              </a:rPr>
              <a:t>locked</a:t>
            </a:r>
            <a:endParaRPr lang="en-US" sz="1800" dirty="0"/>
          </a:p>
        </p:txBody>
      </p:sp>
      <p:sp>
        <p:nvSpPr>
          <p:cNvPr id="17" name="takeaway"/>
          <p:cNvSpPr/>
          <p:nvPr/>
        </p:nvSpPr>
        <p:spPr>
          <a:xfrm>
            <a:off x="548640" y="5257800"/>
            <a:ext cx="11064240" cy="777240"/>
          </a:xfrm>
          <a:prstGeom prst="roundRect">
            <a:avLst>
              <a:gd name="adj" fmla="val 14118"/>
            </a:avLst>
          </a:prstGeom>
          <a:solidFill>
            <a:srgbClr val="253A66"/>
          </a:solidFill>
          <a:ln/>
        </p:spPr>
      </p:sp>
      <p:sp>
        <p:nvSpPr>
          <p:cNvPr id="18" name="Text 15"/>
          <p:cNvSpPr txBox="1"/>
          <p:nvPr/>
        </p:nvSpPr>
        <p:spPr>
          <a:xfrm>
            <a:off x="777240" y="5257800"/>
            <a:ext cx="10607040" cy="777240"/>
          </a:xfrm>
          <a:prstGeom prst="rect">
            <a:avLst/>
          </a:prstGeom>
          <a:noFill/>
          <a:ln/>
        </p:spPr>
        <p:txBody>
          <a:bodyPr wrap="square" lIns="0" tIns="0" rIns="0" bIns="0" rtlCol="0" anchor="ctr"/>
          <a:lstStyle/>
          <a:p>
            <a:pPr indent="0" marL="0">
              <a:buNone/>
            </a:pPr>
            <a:r>
              <a:rPr lang="en-US" sz="1800" dirty="0">
                <a:solidFill>
                  <a:schemeClr val="bg1"/>
                </a:solidFill>
              </a:rPr>
              <a:t>That's the lock. Both rows are the same length: the marbles moved, but nobody added or took any. If both jars got 10 more instead (A 60, B 40), the gap of 20 would be the lock.</a:t>
            </a:r>
            <a:endParaRPr lang="en-US" sz="18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How to play</a:t>
            </a:r>
            <a:endParaRPr lang="en-US" sz="3400" dirty="0"/>
          </a:p>
        </p:txBody>
      </p:sp>
      <p:sp>
        <p:nvSpPr>
          <p:cNvPr id="3" name="1  CIRCLE circle"/>
          <p:cNvSpPr/>
          <p:nvPr/>
        </p:nvSpPr>
        <p:spPr>
          <a:xfrm>
            <a:off x="548640" y="1325880"/>
            <a:ext cx="777240" cy="777240"/>
          </a:xfrm>
          <a:prstGeom prst="ellipse">
            <a:avLst/>
          </a:prstGeom>
          <a:solidFill>
            <a:srgbClr val="FCA311"/>
          </a:solidFill>
          <a:ln/>
        </p:spPr>
      </p:sp>
      <p:pic>
        <p:nvPicPr>
          <p:cNvPr id="4" name="1  CIRCLE icon" descr="preencoded.png">    </p:cNvPr>
          <p:cNvPicPr>
            <a:picLocks noChangeAspect="1"/>
          </p:cNvPicPr>
          <p:nvPr/>
        </p:nvPicPr>
        <p:blipFill>
          <a:blip r:embed="rId1"/>
          <a:stretch>
            <a:fillRect/>
          </a:stretch>
        </p:blipFill>
        <p:spPr>
          <a:xfrm>
            <a:off x="719633" y="1496873"/>
            <a:ext cx="435254" cy="435254"/>
          </a:xfrm>
          <a:prstGeom prst="rect">
            <a:avLst/>
          </a:prstGeom>
        </p:spPr>
      </p:pic>
      <p:sp>
        <p:nvSpPr>
          <p:cNvPr id="5" name="Text 2"/>
          <p:cNvSpPr txBox="1"/>
          <p:nvPr/>
        </p:nvSpPr>
        <p:spPr>
          <a:xfrm>
            <a:off x="1508760" y="1344168"/>
            <a:ext cx="4754880" cy="384048"/>
          </a:xfrm>
          <a:prstGeom prst="rect">
            <a:avLst/>
          </a:prstGeom>
          <a:noFill/>
          <a:ln/>
        </p:spPr>
        <p:txBody>
          <a:bodyPr wrap="square" lIns="0" tIns="0" rIns="0" bIns="0" rtlCol="0" anchor="t"/>
          <a:lstStyle/>
          <a:p>
            <a:pPr indent="0" marL="0">
              <a:buNone/>
            </a:pPr>
            <a:r>
              <a:rPr lang="en-US" sz="2000" b="1" dirty="0">
                <a:solidFill>
                  <a:schemeClr val="accent1"/>
                </a:solidFill>
              </a:rPr>
              <a:t>1  CIRCLE</a:t>
            </a:r>
            <a:endParaRPr lang="en-US" sz="2000" dirty="0"/>
          </a:p>
        </p:txBody>
      </p:sp>
      <p:sp>
        <p:nvSpPr>
          <p:cNvPr id="6" name="Text 3"/>
          <p:cNvSpPr txBox="1"/>
          <p:nvPr/>
        </p:nvSpPr>
        <p:spPr>
          <a:xfrm>
            <a:off x="1508760" y="1728216"/>
            <a:ext cx="4754880" cy="384048"/>
          </a:xfrm>
          <a:prstGeom prst="rect">
            <a:avLst/>
          </a:prstGeom>
          <a:noFill/>
          <a:ln/>
        </p:spPr>
        <p:txBody>
          <a:bodyPr wrap="square" lIns="0" tIns="0" rIns="0" bIns="0" rtlCol="0" anchor="t"/>
          <a:lstStyle/>
          <a:p>
            <a:pPr indent="0" marL="0">
              <a:buNone/>
            </a:pPr>
            <a:r>
              <a:rPr lang="en-US" sz="1600" dirty="0">
                <a:solidFill>
                  <a:schemeClr val="bg1"/>
                </a:solidFill>
              </a:rPr>
              <a:t>Circle what the question asks for.</a:t>
            </a:r>
            <a:endParaRPr lang="en-US" sz="1600" dirty="0"/>
          </a:p>
        </p:txBody>
      </p:sp>
      <p:sp>
        <p:nvSpPr>
          <p:cNvPr id="7" name="2  LOCK circle"/>
          <p:cNvSpPr/>
          <p:nvPr/>
        </p:nvSpPr>
        <p:spPr>
          <a:xfrm>
            <a:off x="548640" y="2350008"/>
            <a:ext cx="777240" cy="777240"/>
          </a:xfrm>
          <a:prstGeom prst="ellipse">
            <a:avLst/>
          </a:prstGeom>
          <a:solidFill>
            <a:srgbClr val="FCA311"/>
          </a:solidFill>
          <a:ln/>
        </p:spPr>
      </p:sp>
      <p:pic>
        <p:nvPicPr>
          <p:cNvPr id="8" name="2  LOCK icon" descr="preencoded.png">    </p:cNvPr>
          <p:cNvPicPr>
            <a:picLocks noChangeAspect="1"/>
          </p:cNvPicPr>
          <p:nvPr/>
        </p:nvPicPr>
        <p:blipFill>
          <a:blip r:embed="rId2"/>
          <a:stretch>
            <a:fillRect/>
          </a:stretch>
        </p:blipFill>
        <p:spPr>
          <a:xfrm>
            <a:off x="719633" y="2521001"/>
            <a:ext cx="435254" cy="435254"/>
          </a:xfrm>
          <a:prstGeom prst="rect">
            <a:avLst/>
          </a:prstGeom>
        </p:spPr>
      </p:pic>
      <p:sp>
        <p:nvSpPr>
          <p:cNvPr id="9" name="Text 5"/>
          <p:cNvSpPr txBox="1"/>
          <p:nvPr/>
        </p:nvSpPr>
        <p:spPr>
          <a:xfrm>
            <a:off x="1508760" y="2368296"/>
            <a:ext cx="4754880" cy="384048"/>
          </a:xfrm>
          <a:prstGeom prst="rect">
            <a:avLst/>
          </a:prstGeom>
          <a:noFill/>
          <a:ln/>
        </p:spPr>
        <p:txBody>
          <a:bodyPr wrap="square" lIns="0" tIns="0" rIns="0" bIns="0" rtlCol="0" anchor="t"/>
          <a:lstStyle/>
          <a:p>
            <a:pPr indent="0" marL="0">
              <a:buNone/>
            </a:pPr>
            <a:r>
              <a:rPr lang="en-US" sz="2000" b="1" dirty="0">
                <a:solidFill>
                  <a:schemeClr val="accent1"/>
                </a:solidFill>
              </a:rPr>
              <a:t>2  LOCK</a:t>
            </a:r>
            <a:endParaRPr lang="en-US" sz="2000" dirty="0"/>
          </a:p>
        </p:txBody>
      </p:sp>
      <p:sp>
        <p:nvSpPr>
          <p:cNvPr id="10" name="Text 6"/>
          <p:cNvSpPr txBox="1"/>
          <p:nvPr/>
        </p:nvSpPr>
        <p:spPr>
          <a:xfrm>
            <a:off x="1508760" y="2752344"/>
            <a:ext cx="4754880" cy="384048"/>
          </a:xfrm>
          <a:prstGeom prst="rect">
            <a:avLst/>
          </a:prstGeom>
          <a:noFill/>
          <a:ln/>
        </p:spPr>
        <p:txBody>
          <a:bodyPr wrap="square" lIns="0" tIns="0" rIns="0" bIns="0" rtlCol="0" anchor="t"/>
          <a:lstStyle/>
          <a:p>
            <a:pPr indent="0" marL="0">
              <a:buNone/>
            </a:pPr>
            <a:r>
              <a:rPr lang="en-US" sz="1600" dirty="0">
                <a:solidFill>
                  <a:schemeClr val="bg1"/>
                </a:solidFill>
              </a:rPr>
              <a:t>Type T, D or O in the chat. 20 seconds.</a:t>
            </a:r>
            <a:endParaRPr lang="en-US" sz="1600" dirty="0"/>
          </a:p>
        </p:txBody>
      </p:sp>
      <p:sp>
        <p:nvSpPr>
          <p:cNvPr id="11" name="3  DRAW circle"/>
          <p:cNvSpPr/>
          <p:nvPr/>
        </p:nvSpPr>
        <p:spPr>
          <a:xfrm>
            <a:off x="548640" y="3374136"/>
            <a:ext cx="777240" cy="777240"/>
          </a:xfrm>
          <a:prstGeom prst="ellipse">
            <a:avLst/>
          </a:prstGeom>
          <a:solidFill>
            <a:srgbClr val="FCA311"/>
          </a:solidFill>
          <a:ln/>
        </p:spPr>
      </p:sp>
      <p:pic>
        <p:nvPicPr>
          <p:cNvPr id="12" name="3  DRAW icon" descr="preencoded.png">    </p:cNvPr>
          <p:cNvPicPr>
            <a:picLocks noChangeAspect="1"/>
          </p:cNvPicPr>
          <p:nvPr/>
        </p:nvPicPr>
        <p:blipFill>
          <a:blip r:embed="rId3"/>
          <a:stretch>
            <a:fillRect/>
          </a:stretch>
        </p:blipFill>
        <p:spPr>
          <a:xfrm>
            <a:off x="719633" y="3545129"/>
            <a:ext cx="435254" cy="435254"/>
          </a:xfrm>
          <a:prstGeom prst="rect">
            <a:avLst/>
          </a:prstGeom>
        </p:spPr>
      </p:pic>
      <p:sp>
        <p:nvSpPr>
          <p:cNvPr id="13" name="Text 8"/>
          <p:cNvSpPr txBox="1"/>
          <p:nvPr/>
        </p:nvSpPr>
        <p:spPr>
          <a:xfrm>
            <a:off x="1508760" y="3392424"/>
            <a:ext cx="4754880" cy="384048"/>
          </a:xfrm>
          <a:prstGeom prst="rect">
            <a:avLst/>
          </a:prstGeom>
          <a:noFill/>
          <a:ln/>
        </p:spPr>
        <p:txBody>
          <a:bodyPr wrap="square" lIns="0" tIns="0" rIns="0" bIns="0" rtlCol="0" anchor="t"/>
          <a:lstStyle/>
          <a:p>
            <a:pPr indent="0" marL="0">
              <a:buNone/>
            </a:pPr>
            <a:r>
              <a:rPr lang="en-US" sz="2000" b="1" dirty="0">
                <a:solidFill>
                  <a:schemeClr val="accent1"/>
                </a:solidFill>
              </a:rPr>
              <a:t>3  DRAW</a:t>
            </a:r>
            <a:endParaRPr lang="en-US" sz="2000" dirty="0"/>
          </a:p>
        </p:txBody>
      </p:sp>
      <p:sp>
        <p:nvSpPr>
          <p:cNvPr id="14" name="Text 9"/>
          <p:cNvSpPr txBox="1"/>
          <p:nvPr/>
        </p:nvSpPr>
        <p:spPr>
          <a:xfrm>
            <a:off x="1508760" y="3776472"/>
            <a:ext cx="4754880" cy="384048"/>
          </a:xfrm>
          <a:prstGeom prst="rect">
            <a:avLst/>
          </a:prstGeom>
          <a:noFill/>
          <a:ln/>
        </p:spPr>
        <p:txBody>
          <a:bodyPr wrap="square" lIns="0" tIns="0" rIns="0" bIns="0" rtlCol="0" anchor="t"/>
          <a:lstStyle/>
          <a:p>
            <a:pPr indent="0" marL="0">
              <a:buNone/>
            </a:pPr>
            <a:r>
              <a:rPr lang="en-US" sz="1600" dirty="0">
                <a:solidFill>
                  <a:schemeClr val="bg1"/>
                </a:solidFill>
              </a:rPr>
              <a:t>Draw the model with the lock the same size, then solve.</a:t>
            </a:r>
            <a:endParaRPr lang="en-US" sz="1600" dirty="0"/>
          </a:p>
        </p:txBody>
      </p:sp>
      <p:sp>
        <p:nvSpPr>
          <p:cNvPr id="15" name="4  TICK circle"/>
          <p:cNvSpPr/>
          <p:nvPr/>
        </p:nvSpPr>
        <p:spPr>
          <a:xfrm>
            <a:off x="548640" y="4398264"/>
            <a:ext cx="777240" cy="777240"/>
          </a:xfrm>
          <a:prstGeom prst="ellipse">
            <a:avLst/>
          </a:prstGeom>
          <a:solidFill>
            <a:srgbClr val="FCA311"/>
          </a:solidFill>
          <a:ln/>
        </p:spPr>
      </p:sp>
      <p:pic>
        <p:nvPicPr>
          <p:cNvPr id="16" name="4  TICK icon" descr="preencoded.png">    </p:cNvPr>
          <p:cNvPicPr>
            <a:picLocks noChangeAspect="1"/>
          </p:cNvPicPr>
          <p:nvPr/>
        </p:nvPicPr>
        <p:blipFill>
          <a:blip r:embed="rId4"/>
          <a:stretch>
            <a:fillRect/>
          </a:stretch>
        </p:blipFill>
        <p:spPr>
          <a:xfrm>
            <a:off x="719633" y="4569257"/>
            <a:ext cx="435254" cy="435254"/>
          </a:xfrm>
          <a:prstGeom prst="rect">
            <a:avLst/>
          </a:prstGeom>
        </p:spPr>
      </p:pic>
      <p:sp>
        <p:nvSpPr>
          <p:cNvPr id="17" name="Text 11"/>
          <p:cNvSpPr txBox="1"/>
          <p:nvPr/>
        </p:nvSpPr>
        <p:spPr>
          <a:xfrm>
            <a:off x="1508760" y="4416552"/>
            <a:ext cx="4754880" cy="384048"/>
          </a:xfrm>
          <a:prstGeom prst="rect">
            <a:avLst/>
          </a:prstGeom>
          <a:noFill/>
          <a:ln/>
        </p:spPr>
        <p:txBody>
          <a:bodyPr wrap="square" lIns="0" tIns="0" rIns="0" bIns="0" rtlCol="0" anchor="t"/>
          <a:lstStyle/>
          <a:p>
            <a:pPr indent="0" marL="0">
              <a:buNone/>
            </a:pPr>
            <a:r>
              <a:rPr lang="en-US" sz="2000" b="1" dirty="0">
                <a:solidFill>
                  <a:schemeClr val="accent1"/>
                </a:solidFill>
              </a:rPr>
              <a:t>4  TICK</a:t>
            </a:r>
            <a:endParaRPr lang="en-US" sz="2000" dirty="0"/>
          </a:p>
        </p:txBody>
      </p:sp>
      <p:sp>
        <p:nvSpPr>
          <p:cNvPr id="18" name="Text 12"/>
          <p:cNvSpPr txBox="1"/>
          <p:nvPr/>
        </p:nvSpPr>
        <p:spPr>
          <a:xfrm>
            <a:off x="1508760" y="4800600"/>
            <a:ext cx="4754880" cy="384048"/>
          </a:xfrm>
          <a:prstGeom prst="rect">
            <a:avLst/>
          </a:prstGeom>
          <a:noFill/>
          <a:ln/>
        </p:spPr>
        <p:txBody>
          <a:bodyPr wrap="square" lIns="0" tIns="0" rIns="0" bIns="0" rtlCol="0" anchor="t"/>
          <a:lstStyle/>
          <a:p>
            <a:pPr indent="0" marL="0">
              <a:buNone/>
            </a:pPr>
            <a:r>
              <a:rPr lang="en-US" sz="1600" dirty="0">
                <a:solidFill>
                  <a:schemeClr val="bg1"/>
                </a:solidFill>
              </a:rPr>
              <a:t>Does my answer match what I circled?</a:t>
            </a:r>
            <a:endParaRPr lang="en-US" sz="1600" dirty="0"/>
          </a:p>
        </p:txBody>
      </p:sp>
      <p:sp>
        <p:nvSpPr>
          <p:cNvPr id="19" name="trickster card"/>
          <p:cNvSpPr/>
          <p:nvPr/>
        </p:nvSpPr>
        <p:spPr>
          <a:xfrm>
            <a:off x="6583680" y="1325880"/>
            <a:ext cx="5029200" cy="3977640"/>
          </a:xfrm>
          <a:prstGeom prst="roundRect">
            <a:avLst>
              <a:gd name="adj" fmla="val 2759"/>
            </a:avLst>
          </a:prstGeom>
          <a:solidFill>
            <a:srgbClr val="253A66"/>
          </a:solidFill>
          <a:ln/>
        </p:spPr>
      </p:sp>
      <p:sp>
        <p:nvSpPr>
          <p:cNvPr id="20" name="trickster circle"/>
          <p:cNvSpPr/>
          <p:nvPr/>
        </p:nvSpPr>
        <p:spPr>
          <a:xfrm>
            <a:off x="6858000" y="1600200"/>
            <a:ext cx="914400" cy="914400"/>
          </a:xfrm>
          <a:prstGeom prst="ellipse">
            <a:avLst/>
          </a:prstGeom>
          <a:solidFill>
            <a:srgbClr val="EF476F"/>
          </a:solidFill>
          <a:ln/>
        </p:spPr>
      </p:sp>
      <p:pic>
        <p:nvPicPr>
          <p:cNvPr id="21" name="trickster icon" descr="preencoded.png">    </p:cNvPr>
          <p:cNvPicPr>
            <a:picLocks noChangeAspect="1"/>
          </p:cNvPicPr>
          <p:nvPr/>
        </p:nvPicPr>
        <p:blipFill>
          <a:blip r:embed="rId5"/>
          <a:stretch>
            <a:fillRect/>
          </a:stretch>
        </p:blipFill>
        <p:spPr>
          <a:xfrm>
            <a:off x="7059168" y="1801368"/>
            <a:ext cx="512064" cy="512064"/>
          </a:xfrm>
          <a:prstGeom prst="rect">
            <a:avLst/>
          </a:prstGeom>
        </p:spPr>
      </p:pic>
      <p:sp>
        <p:nvSpPr>
          <p:cNvPr id="22" name="Text 15"/>
          <p:cNvSpPr txBox="1"/>
          <p:nvPr/>
        </p:nvSpPr>
        <p:spPr>
          <a:xfrm>
            <a:off x="7955280" y="1783080"/>
            <a:ext cx="3474720" cy="548640"/>
          </a:xfrm>
          <a:prstGeom prst="rect">
            <a:avLst/>
          </a:prstGeom>
          <a:noFill/>
          <a:ln/>
        </p:spPr>
        <p:txBody>
          <a:bodyPr wrap="square" lIns="0" tIns="0" rIns="0" bIns="0" rtlCol="0" anchor="t"/>
          <a:lstStyle/>
          <a:p>
            <a:pPr indent="0" marL="0">
              <a:buNone/>
            </a:pPr>
            <a:r>
              <a:rPr lang="en-US" sz="2200" b="1" dirty="0">
                <a:solidFill>
                  <a:schemeClr val="accent3"/>
                </a:solidFill>
              </a:rPr>
              <a:t>Meet the Trickster</a:t>
            </a:r>
            <a:endParaRPr lang="en-US" sz="2200" dirty="0"/>
          </a:p>
        </p:txBody>
      </p:sp>
      <p:sp>
        <p:nvSpPr>
          <p:cNvPr id="23" name="Text 16"/>
          <p:cNvSpPr txBox="1"/>
          <p:nvPr/>
        </p:nvSpPr>
        <p:spPr>
          <a:xfrm>
            <a:off x="6858000" y="2697480"/>
            <a:ext cx="4526280" cy="1097280"/>
          </a:xfrm>
          <a:prstGeom prst="rect">
            <a:avLst/>
          </a:prstGeom>
          <a:noFill/>
          <a:ln/>
        </p:spPr>
        <p:txBody>
          <a:bodyPr wrap="square" lIns="0" tIns="0" rIns="0" bIns="0" rtlCol="0" anchor="t"/>
          <a:lstStyle/>
          <a:p>
            <a:pPr indent="0" marL="0">
              <a:buNone/>
            </a:pPr>
            <a:r>
              <a:rPr lang="en-US" sz="1700" dirty="0">
                <a:solidFill>
                  <a:schemeClr val="bg1"/>
                </a:solidFill>
              </a:rPr>
              <a:t>He always answers first, and he is always wrong. His answers are mistakes real P5 students made.</a:t>
            </a:r>
            <a:endParaRPr lang="en-US" sz="1700" dirty="0"/>
          </a:p>
        </p:txBody>
      </p:sp>
      <p:sp>
        <p:nvSpPr>
          <p:cNvPr id="24" name="Text 17"/>
          <p:cNvSpPr txBox="1"/>
          <p:nvPr/>
        </p:nvSpPr>
        <p:spPr>
          <a:xfrm>
            <a:off x="6858000" y="3886200"/>
            <a:ext cx="4526280" cy="1188720"/>
          </a:xfrm>
          <a:prstGeom prst="rect">
            <a:avLst/>
          </a:prstGeom>
          <a:noFill/>
          <a:ln/>
        </p:spPr>
        <p:txBody>
          <a:bodyPr wrap="square" lIns="0" tIns="0" rIns="0" bIns="0" rtlCol="0" anchor="t"/>
          <a:lstStyle/>
          <a:p>
            <a:pPr indent="0" marL="0">
              <a:spcAft>
                <a:spcPts val="400"/>
              </a:spcAft>
              <a:buNone/>
            </a:pPr>
            <a:r>
              <a:rPr lang="en-US" sz="1600" b="1" dirty="0">
                <a:solidFill>
                  <a:schemeClr val="accent2"/>
                </a:solidFill>
              </a:rPr>
              <a:t>+1  right lock</a:t>
            </a:r>
            <a:endParaRPr lang="en-US" sz="1600" dirty="0"/>
          </a:p>
          <a:p>
            <a:pPr indent="0" marL="0">
              <a:spcAft>
                <a:spcPts val="400"/>
              </a:spcAft>
              <a:buNone/>
            </a:pPr>
            <a:r>
              <a:rPr lang="en-US" sz="1600" b="1" dirty="0">
                <a:solidFill>
                  <a:schemeClr val="accent2"/>
                </a:solidFill>
              </a:rPr>
              <a:t>+2  right answer</a:t>
            </a:r>
            <a:endParaRPr lang="en-US" sz="1600" dirty="0"/>
          </a:p>
          <a:p>
            <a:pPr indent="0" marL="0">
              <a:spcAft>
                <a:spcPts val="400"/>
              </a:spcAft>
              <a:buNone/>
            </a:pPr>
            <a:r>
              <a:rPr lang="en-US" sz="1600" b="1" dirty="0">
                <a:solidFill>
                  <a:schemeClr val="accent2"/>
                </a:solidFill>
              </a:rPr>
              <a:t>+1  explain the Trickster’s mistake</a:t>
            </a:r>
            <a:endParaRPr lang="en-US" sz="1600" dirty="0"/>
          </a:p>
        </p:txBody>
      </p:sp>
      <p:sp>
        <p:nvSpPr>
          <p:cNvPr id="25" name="Text 18"/>
          <p:cNvSpPr txBox="1"/>
          <p:nvPr/>
        </p:nvSpPr>
        <p:spPr>
          <a:xfrm>
            <a:off x="548640" y="5623560"/>
            <a:ext cx="11064240" cy="457200"/>
          </a:xfrm>
          <a:prstGeom prst="rect">
            <a:avLst/>
          </a:prstGeom>
          <a:noFill/>
          <a:ln/>
        </p:spPr>
        <p:txBody>
          <a:bodyPr wrap="square" lIns="0" tIns="0" rIns="0" bIns="0" rtlCol="0" anchor="t"/>
          <a:lstStyle/>
          <a:p>
            <a:pPr indent="0" marL="0">
              <a:buNone/>
            </a:pPr>
            <a:r>
              <a:rPr lang="en-US" sz="1600" i="1" dirty="0">
                <a:solidFill>
                  <a:schemeClr val="accent5"/>
                </a:solidFill>
              </a:rPr>
              <a:t>One class score. Get the right answer to beat the Trickster and win the lock. 3 locks + the boss = the vault opens.</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One round, step by step</a:t>
            </a:r>
            <a:endParaRPr lang="en-US" sz="3400" dirty="0"/>
          </a:p>
        </p:txBody>
      </p:sp>
      <p:sp>
        <p:nvSpPr>
          <p:cNvPr id="3" name="panel 1"/>
          <p:cNvSpPr/>
          <p:nvPr/>
        </p:nvSpPr>
        <p:spPr>
          <a:xfrm>
            <a:off x="548640" y="1280160"/>
            <a:ext cx="2103120" cy="3886200"/>
          </a:xfrm>
          <a:prstGeom prst="roundRect">
            <a:avLst>
              <a:gd name="adj" fmla="val 5217"/>
            </a:avLst>
          </a:prstGeom>
          <a:solidFill>
            <a:srgbClr val="253A66"/>
          </a:solidFill>
          <a:ln/>
        </p:spPr>
      </p:sp>
      <p:sp>
        <p:nvSpPr>
          <p:cNvPr id="4" name="Text 2"/>
          <p:cNvSpPr txBox="1"/>
          <p:nvPr/>
        </p:nvSpPr>
        <p:spPr>
          <a:xfrm>
            <a:off x="685800" y="1417320"/>
            <a:ext cx="1828800" cy="365760"/>
          </a:xfrm>
          <a:prstGeom prst="rect">
            <a:avLst/>
          </a:prstGeom>
          <a:noFill/>
          <a:ln/>
        </p:spPr>
        <p:txBody>
          <a:bodyPr wrap="square" lIns="0" tIns="0" rIns="0" bIns="0" rtlCol="0" anchor="t"/>
          <a:lstStyle/>
          <a:p>
            <a:pPr indent="0" marL="0">
              <a:buNone/>
            </a:pPr>
            <a:r>
              <a:rPr lang="en-US" sz="1800" b="1" dirty="0">
                <a:solidFill>
                  <a:schemeClr val="accent1"/>
                </a:solidFill>
              </a:rPr>
              <a:t>1  READ</a:t>
            </a:r>
            <a:endParaRPr lang="en-US" sz="1800" dirty="0"/>
          </a:p>
        </p:txBody>
      </p:sp>
      <p:sp>
        <p:nvSpPr>
          <p:cNvPr id="5" name="Text 3"/>
          <p:cNvSpPr txBox="1"/>
          <p:nvPr/>
        </p:nvSpPr>
        <p:spPr>
          <a:xfrm>
            <a:off x="685800" y="1783080"/>
            <a:ext cx="1828800" cy="274320"/>
          </a:xfrm>
          <a:prstGeom prst="rect">
            <a:avLst/>
          </a:prstGeom>
          <a:noFill/>
          <a:ln/>
        </p:spPr>
        <p:txBody>
          <a:bodyPr wrap="square" lIns="0" tIns="0" rIns="0" bIns="0" rtlCol="0" anchor="t"/>
          <a:lstStyle/>
          <a:p>
            <a:pPr indent="0" marL="0">
              <a:buNone/>
            </a:pPr>
            <a:r>
              <a:rPr lang="en-US" sz="1300" dirty="0">
                <a:solidFill>
                  <a:srgbClr val="8D99AE"/>
                </a:solidFill>
              </a:rPr>
              <a:t>30 s</a:t>
            </a:r>
            <a:endParaRPr lang="en-US" sz="1300" dirty="0"/>
          </a:p>
        </p:txBody>
      </p:sp>
      <p:sp>
        <p:nvSpPr>
          <p:cNvPr id="6" name="Text 4"/>
          <p:cNvSpPr txBox="1"/>
          <p:nvPr/>
        </p:nvSpPr>
        <p:spPr>
          <a:xfrm>
            <a:off x="685800" y="2148840"/>
            <a:ext cx="1828800" cy="228600"/>
          </a:xfrm>
          <a:prstGeom prst="rect">
            <a:avLst/>
          </a:prstGeom>
          <a:noFill/>
          <a:ln/>
        </p:spPr>
        <p:txBody>
          <a:bodyPr wrap="square" lIns="0" tIns="0" rIns="0" bIns="0" rtlCol="0" anchor="t"/>
          <a:lstStyle/>
          <a:p>
            <a:pPr indent="0" marL="0">
              <a:buNone/>
            </a:pPr>
            <a:r>
              <a:rPr lang="en-US" sz="1100" b="1" dirty="0">
                <a:solidFill>
                  <a:srgbClr val="8D99AE"/>
                </a:solidFill>
              </a:rPr>
              <a:t>Teacher</a:t>
            </a:r>
            <a:endParaRPr lang="en-US" sz="1100" dirty="0"/>
          </a:p>
        </p:txBody>
      </p:sp>
      <p:sp>
        <p:nvSpPr>
          <p:cNvPr id="7" name="Text 5"/>
          <p:cNvSpPr txBox="1"/>
          <p:nvPr/>
        </p:nvSpPr>
        <p:spPr>
          <a:xfrm>
            <a:off x="685800" y="2377440"/>
            <a:ext cx="1828800" cy="914400"/>
          </a:xfrm>
          <a:prstGeom prst="rect">
            <a:avLst/>
          </a:prstGeom>
          <a:noFill/>
          <a:ln/>
        </p:spPr>
        <p:txBody>
          <a:bodyPr wrap="square" lIns="0" tIns="0" rIns="0" bIns="0" rtlCol="0" anchor="t"/>
          <a:lstStyle/>
          <a:p>
            <a:pPr indent="0" marL="0">
              <a:buNone/>
            </a:pPr>
            <a:r>
              <a:rPr lang="en-US" sz="1300" i="1" dirty="0">
                <a:solidFill>
                  <a:schemeClr val="bg1"/>
                </a:solidFill>
              </a:rPr>
              <a:t>“Read it with me, twice. The Trickster has already answered…”</a:t>
            </a:r>
            <a:endParaRPr lang="en-US" sz="1300" dirty="0"/>
          </a:p>
        </p:txBody>
      </p:sp>
      <p:sp>
        <p:nvSpPr>
          <p:cNvPr id="8" name="panel 1 chat 1"/>
          <p:cNvSpPr/>
          <p:nvPr/>
        </p:nvSpPr>
        <p:spPr>
          <a:xfrm>
            <a:off x="685800" y="3383280"/>
            <a:ext cx="1828800" cy="329184"/>
          </a:xfrm>
          <a:prstGeom prst="roundRect">
            <a:avLst>
              <a:gd name="adj" fmla="val 22222"/>
            </a:avLst>
          </a:prstGeom>
          <a:solidFill>
            <a:srgbClr val="EF476F"/>
          </a:solidFill>
          <a:ln/>
        </p:spPr>
      </p:sp>
      <p:sp>
        <p:nvSpPr>
          <p:cNvPr id="9" name="Text 7"/>
          <p:cNvSpPr txBox="1"/>
          <p:nvPr/>
        </p:nvSpPr>
        <p:spPr>
          <a:xfrm>
            <a:off x="758952" y="3383280"/>
            <a:ext cx="1682496" cy="329184"/>
          </a:xfrm>
          <a:prstGeom prst="rect">
            <a:avLst/>
          </a:prstGeom>
          <a:noFill/>
          <a:ln/>
        </p:spPr>
        <p:txBody>
          <a:bodyPr wrap="square" lIns="0" tIns="0" rIns="0" bIns="0" rtlCol="0" anchor="ctr">
            <a:normAutofit/>
          </a:bodyPr>
          <a:lstStyle/>
          <a:p>
            <a:pPr indent="0" marL="0">
              <a:buNone/>
            </a:pPr>
            <a:r>
              <a:rPr lang="en-US" sz="1200" b="1" dirty="0">
                <a:solidFill>
                  <a:schemeClr val="bg1"/>
                </a:solidFill>
              </a:rPr>
              <a:t>Trickster: </a:t>
            </a:r>
            <a:pPr indent="0" marL="0">
              <a:buNone/>
            </a:pPr>
            <a:r>
              <a:rPr lang="en-US" sz="1200" dirty="0">
                <a:solidFill>
                  <a:schemeClr val="bg1"/>
                </a:solidFill>
              </a:rPr>
              <a:t>96 ÷ 3 = 32!</a:t>
            </a:r>
            <a:endParaRPr lang="en-US" sz="1200" dirty="0"/>
          </a:p>
        </p:txBody>
      </p:sp>
      <p:sp>
        <p:nvSpPr>
          <p:cNvPr id="10" name="Text 8"/>
          <p:cNvSpPr txBox="1"/>
          <p:nvPr/>
        </p:nvSpPr>
        <p:spPr>
          <a:xfrm>
            <a:off x="685800" y="4617720"/>
            <a:ext cx="1828800" cy="384048"/>
          </a:xfrm>
          <a:prstGeom prst="rect">
            <a:avLst/>
          </a:prstGeom>
          <a:noFill/>
          <a:ln/>
        </p:spPr>
        <p:txBody>
          <a:bodyPr wrap="square" lIns="0" tIns="0" rIns="0" bIns="0" rtlCol="0" anchor="ctr"/>
          <a:lstStyle/>
          <a:p>
            <a:pPr algn="ctr" indent="0" marL="0">
              <a:buNone/>
            </a:pPr>
            <a:r>
              <a:rPr lang="en-US" sz="1300" i="1" dirty="0">
                <a:solidFill>
                  <a:srgbClr val="8D99AE"/>
                </a:solidFill>
              </a:rPr>
              <a:t>no points yet</a:t>
            </a:r>
            <a:endParaRPr lang="en-US" sz="1300" dirty="0"/>
          </a:p>
        </p:txBody>
      </p:sp>
      <p:sp>
        <p:nvSpPr>
          <p:cNvPr id="11" name="panel 2"/>
          <p:cNvSpPr/>
          <p:nvPr/>
        </p:nvSpPr>
        <p:spPr>
          <a:xfrm>
            <a:off x="2788920" y="1280160"/>
            <a:ext cx="2103120" cy="3886200"/>
          </a:xfrm>
          <a:prstGeom prst="roundRect">
            <a:avLst>
              <a:gd name="adj" fmla="val 5217"/>
            </a:avLst>
          </a:prstGeom>
          <a:solidFill>
            <a:srgbClr val="253A66"/>
          </a:solidFill>
          <a:ln/>
        </p:spPr>
      </p:sp>
      <p:sp>
        <p:nvSpPr>
          <p:cNvPr id="12" name="Text 10"/>
          <p:cNvSpPr txBox="1"/>
          <p:nvPr/>
        </p:nvSpPr>
        <p:spPr>
          <a:xfrm>
            <a:off x="2926080" y="1417320"/>
            <a:ext cx="1828800" cy="365760"/>
          </a:xfrm>
          <a:prstGeom prst="rect">
            <a:avLst/>
          </a:prstGeom>
          <a:noFill/>
          <a:ln/>
        </p:spPr>
        <p:txBody>
          <a:bodyPr wrap="square" lIns="0" tIns="0" rIns="0" bIns="0" rtlCol="0" anchor="t"/>
          <a:lstStyle/>
          <a:p>
            <a:pPr indent="0" marL="0">
              <a:buNone/>
            </a:pPr>
            <a:r>
              <a:rPr lang="en-US" sz="1800" b="1" dirty="0">
                <a:solidFill>
                  <a:schemeClr val="accent1"/>
                </a:solidFill>
              </a:rPr>
              <a:t>2  CIRCLE</a:t>
            </a:r>
            <a:endParaRPr lang="en-US" sz="1800" dirty="0"/>
          </a:p>
        </p:txBody>
      </p:sp>
      <p:sp>
        <p:nvSpPr>
          <p:cNvPr id="13" name="Text 11"/>
          <p:cNvSpPr txBox="1"/>
          <p:nvPr/>
        </p:nvSpPr>
        <p:spPr>
          <a:xfrm>
            <a:off x="2926080" y="1783080"/>
            <a:ext cx="1828800" cy="274320"/>
          </a:xfrm>
          <a:prstGeom prst="rect">
            <a:avLst/>
          </a:prstGeom>
          <a:noFill/>
          <a:ln/>
        </p:spPr>
        <p:txBody>
          <a:bodyPr wrap="square" lIns="0" tIns="0" rIns="0" bIns="0" rtlCol="0" anchor="t"/>
          <a:lstStyle/>
          <a:p>
            <a:pPr indent="0" marL="0">
              <a:buNone/>
            </a:pPr>
            <a:r>
              <a:rPr lang="en-US" sz="1300" dirty="0">
                <a:solidFill>
                  <a:srgbClr val="8D99AE"/>
                </a:solidFill>
              </a:rPr>
              <a:t>30 s</a:t>
            </a:r>
            <a:endParaRPr lang="en-US" sz="1300" dirty="0"/>
          </a:p>
        </p:txBody>
      </p:sp>
      <p:sp>
        <p:nvSpPr>
          <p:cNvPr id="14" name="Text 12"/>
          <p:cNvSpPr txBox="1"/>
          <p:nvPr/>
        </p:nvSpPr>
        <p:spPr>
          <a:xfrm>
            <a:off x="2926080" y="2148840"/>
            <a:ext cx="1828800" cy="228600"/>
          </a:xfrm>
          <a:prstGeom prst="rect">
            <a:avLst/>
          </a:prstGeom>
          <a:noFill/>
          <a:ln/>
        </p:spPr>
        <p:txBody>
          <a:bodyPr wrap="square" lIns="0" tIns="0" rIns="0" bIns="0" rtlCol="0" anchor="t"/>
          <a:lstStyle/>
          <a:p>
            <a:pPr indent="0" marL="0">
              <a:buNone/>
            </a:pPr>
            <a:r>
              <a:rPr lang="en-US" sz="1100" b="1" dirty="0">
                <a:solidFill>
                  <a:srgbClr val="8D99AE"/>
                </a:solidFill>
              </a:rPr>
              <a:t>Teacher</a:t>
            </a:r>
            <a:endParaRPr lang="en-US" sz="1100" dirty="0"/>
          </a:p>
        </p:txBody>
      </p:sp>
      <p:sp>
        <p:nvSpPr>
          <p:cNvPr id="15" name="Text 13"/>
          <p:cNvSpPr txBox="1"/>
          <p:nvPr/>
        </p:nvSpPr>
        <p:spPr>
          <a:xfrm>
            <a:off x="2926080" y="2377440"/>
            <a:ext cx="1828800" cy="914400"/>
          </a:xfrm>
          <a:prstGeom prst="rect">
            <a:avLst/>
          </a:prstGeom>
          <a:noFill/>
          <a:ln/>
        </p:spPr>
        <p:txBody>
          <a:bodyPr wrap="square" lIns="0" tIns="0" rIns="0" bIns="0" rtlCol="0" anchor="t"/>
          <a:lstStyle/>
          <a:p>
            <a:pPr indent="0" marL="0">
              <a:buNone/>
            </a:pPr>
            <a:r>
              <a:rPr lang="en-US" sz="1300" i="1" dirty="0">
                <a:solidFill>
                  <a:schemeClr val="bg1"/>
                </a:solidFill>
              </a:rPr>
              <a:t>“Circle what the question wants on the shared screen.”</a:t>
            </a:r>
            <a:endParaRPr lang="en-US" sz="1300" dirty="0"/>
          </a:p>
        </p:txBody>
      </p:sp>
      <p:sp>
        <p:nvSpPr>
          <p:cNvPr id="16" name="panel 2 chat 1"/>
          <p:cNvSpPr/>
          <p:nvPr/>
        </p:nvSpPr>
        <p:spPr>
          <a:xfrm>
            <a:off x="2926080" y="3383280"/>
            <a:ext cx="1828800" cy="329184"/>
          </a:xfrm>
          <a:prstGeom prst="roundRect">
            <a:avLst>
              <a:gd name="adj" fmla="val 22222"/>
            </a:avLst>
          </a:prstGeom>
          <a:solidFill>
            <a:srgbClr val="EEF2F8"/>
          </a:solidFill>
          <a:ln/>
        </p:spPr>
      </p:sp>
      <p:sp>
        <p:nvSpPr>
          <p:cNvPr id="17" name="Text 15"/>
          <p:cNvSpPr txBox="1"/>
          <p:nvPr/>
        </p:nvSpPr>
        <p:spPr>
          <a:xfrm>
            <a:off x="2999232" y="3383280"/>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circled: </a:t>
            </a:r>
            <a:pPr indent="0" marL="0">
              <a:buNone/>
            </a:pPr>
            <a:r>
              <a:rPr lang="en-US" sz="1200" dirty="0">
                <a:solidFill>
                  <a:schemeClr val="tx2"/>
                </a:solidFill>
              </a:rPr>
              <a:t>Ali at first</a:t>
            </a:r>
            <a:endParaRPr lang="en-US" sz="1200" dirty="0"/>
          </a:p>
        </p:txBody>
      </p:sp>
      <p:sp>
        <p:nvSpPr>
          <p:cNvPr id="18" name="Text 16"/>
          <p:cNvSpPr txBox="1"/>
          <p:nvPr/>
        </p:nvSpPr>
        <p:spPr>
          <a:xfrm>
            <a:off x="2926080" y="4617720"/>
            <a:ext cx="1828800" cy="384048"/>
          </a:xfrm>
          <a:prstGeom prst="rect">
            <a:avLst/>
          </a:prstGeom>
          <a:noFill/>
          <a:ln/>
        </p:spPr>
        <p:txBody>
          <a:bodyPr wrap="square" lIns="0" tIns="0" rIns="0" bIns="0" rtlCol="0" anchor="ctr"/>
          <a:lstStyle/>
          <a:p>
            <a:pPr algn="ctr" indent="0" marL="0">
              <a:buNone/>
            </a:pPr>
            <a:r>
              <a:rPr lang="en-US" sz="1300" i="1" dirty="0">
                <a:solidFill>
                  <a:srgbClr val="8D99AE"/>
                </a:solidFill>
              </a:rPr>
              <a:t>no points yet</a:t>
            </a:r>
            <a:endParaRPr lang="en-US" sz="1300" dirty="0"/>
          </a:p>
        </p:txBody>
      </p:sp>
      <p:sp>
        <p:nvSpPr>
          <p:cNvPr id="19" name="panel 3"/>
          <p:cNvSpPr/>
          <p:nvPr/>
        </p:nvSpPr>
        <p:spPr>
          <a:xfrm>
            <a:off x="5029200" y="1280160"/>
            <a:ext cx="2103120" cy="3886200"/>
          </a:xfrm>
          <a:prstGeom prst="roundRect">
            <a:avLst>
              <a:gd name="adj" fmla="val 5217"/>
            </a:avLst>
          </a:prstGeom>
          <a:solidFill>
            <a:srgbClr val="253A66"/>
          </a:solidFill>
          <a:ln/>
        </p:spPr>
      </p:sp>
      <p:sp>
        <p:nvSpPr>
          <p:cNvPr id="20" name="Text 18"/>
          <p:cNvSpPr txBox="1"/>
          <p:nvPr/>
        </p:nvSpPr>
        <p:spPr>
          <a:xfrm>
            <a:off x="5166360" y="1417320"/>
            <a:ext cx="1828800" cy="365760"/>
          </a:xfrm>
          <a:prstGeom prst="rect">
            <a:avLst/>
          </a:prstGeom>
          <a:noFill/>
          <a:ln/>
        </p:spPr>
        <p:txBody>
          <a:bodyPr wrap="square" lIns="0" tIns="0" rIns="0" bIns="0" rtlCol="0" anchor="t"/>
          <a:lstStyle/>
          <a:p>
            <a:pPr indent="0" marL="0">
              <a:buNone/>
            </a:pPr>
            <a:r>
              <a:rPr lang="en-US" sz="1800" b="1" dirty="0">
                <a:solidFill>
                  <a:schemeClr val="accent1"/>
                </a:solidFill>
              </a:rPr>
              <a:t>3  LOCK</a:t>
            </a:r>
            <a:endParaRPr lang="en-US" sz="1800" dirty="0"/>
          </a:p>
        </p:txBody>
      </p:sp>
      <p:sp>
        <p:nvSpPr>
          <p:cNvPr id="21" name="Text 19"/>
          <p:cNvSpPr txBox="1"/>
          <p:nvPr/>
        </p:nvSpPr>
        <p:spPr>
          <a:xfrm>
            <a:off x="5166360" y="1783080"/>
            <a:ext cx="1828800" cy="274320"/>
          </a:xfrm>
          <a:prstGeom prst="rect">
            <a:avLst/>
          </a:prstGeom>
          <a:noFill/>
          <a:ln/>
        </p:spPr>
        <p:txBody>
          <a:bodyPr wrap="square" lIns="0" tIns="0" rIns="0" bIns="0" rtlCol="0" anchor="t"/>
          <a:lstStyle/>
          <a:p>
            <a:pPr indent="0" marL="0">
              <a:buNone/>
            </a:pPr>
            <a:r>
              <a:rPr lang="en-US" sz="1300" dirty="0">
                <a:solidFill>
                  <a:srgbClr val="8D99AE"/>
                </a:solidFill>
              </a:rPr>
              <a:t>20 s</a:t>
            </a:r>
            <a:endParaRPr lang="en-US" sz="1300" dirty="0"/>
          </a:p>
        </p:txBody>
      </p:sp>
      <p:sp>
        <p:nvSpPr>
          <p:cNvPr id="22" name="Text 20"/>
          <p:cNvSpPr txBox="1"/>
          <p:nvPr/>
        </p:nvSpPr>
        <p:spPr>
          <a:xfrm>
            <a:off x="5166360" y="2148840"/>
            <a:ext cx="1828800" cy="228600"/>
          </a:xfrm>
          <a:prstGeom prst="rect">
            <a:avLst/>
          </a:prstGeom>
          <a:noFill/>
          <a:ln/>
        </p:spPr>
        <p:txBody>
          <a:bodyPr wrap="square" lIns="0" tIns="0" rIns="0" bIns="0" rtlCol="0" anchor="t"/>
          <a:lstStyle/>
          <a:p>
            <a:pPr indent="0" marL="0">
              <a:buNone/>
            </a:pPr>
            <a:r>
              <a:rPr lang="en-US" sz="1100" b="1" dirty="0">
                <a:solidFill>
                  <a:srgbClr val="8D99AE"/>
                </a:solidFill>
              </a:rPr>
              <a:t>Teacher</a:t>
            </a:r>
            <a:endParaRPr lang="en-US" sz="1100" dirty="0"/>
          </a:p>
        </p:txBody>
      </p:sp>
      <p:sp>
        <p:nvSpPr>
          <p:cNvPr id="23" name="Text 21"/>
          <p:cNvSpPr txBox="1"/>
          <p:nvPr/>
        </p:nvSpPr>
        <p:spPr>
          <a:xfrm>
            <a:off x="5166360" y="2377440"/>
            <a:ext cx="1828800" cy="914400"/>
          </a:xfrm>
          <a:prstGeom prst="rect">
            <a:avLst/>
          </a:prstGeom>
          <a:noFill/>
          <a:ln/>
        </p:spPr>
        <p:txBody>
          <a:bodyPr wrap="square" lIns="0" tIns="0" rIns="0" bIns="0" rtlCol="0" anchor="t"/>
          <a:lstStyle/>
          <a:p>
            <a:pPr indent="0" marL="0">
              <a:buNone/>
            </a:pPr>
            <a:r>
              <a:rPr lang="en-US" sz="1300" i="1" dirty="0">
                <a:solidFill>
                  <a:schemeClr val="bg1"/>
                </a:solidFill>
              </a:rPr>
              <a:t>“Total, difference or one person? Type T, D or O.”</a:t>
            </a:r>
            <a:endParaRPr lang="en-US" sz="1300" dirty="0"/>
          </a:p>
        </p:txBody>
      </p:sp>
      <p:sp>
        <p:nvSpPr>
          <p:cNvPr id="24" name="panel 3 chat 1"/>
          <p:cNvSpPr/>
          <p:nvPr/>
        </p:nvSpPr>
        <p:spPr>
          <a:xfrm>
            <a:off x="5166360" y="3383280"/>
            <a:ext cx="1828800" cy="329184"/>
          </a:xfrm>
          <a:prstGeom prst="roundRect">
            <a:avLst>
              <a:gd name="adj" fmla="val 22222"/>
            </a:avLst>
          </a:prstGeom>
          <a:solidFill>
            <a:srgbClr val="EEF2F8"/>
          </a:solidFill>
          <a:ln/>
        </p:spPr>
      </p:sp>
      <p:sp>
        <p:nvSpPr>
          <p:cNvPr id="25" name="Text 23"/>
          <p:cNvSpPr txBox="1"/>
          <p:nvPr/>
        </p:nvSpPr>
        <p:spPr>
          <a:xfrm>
            <a:off x="5239512" y="3383280"/>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Aisyah: </a:t>
            </a:r>
            <a:pPr indent="0" marL="0">
              <a:buNone/>
            </a:pPr>
            <a:r>
              <a:rPr lang="en-US" sz="1200" dirty="0">
                <a:solidFill>
                  <a:schemeClr val="tx2"/>
                </a:solidFill>
              </a:rPr>
              <a:t>T</a:t>
            </a:r>
            <a:endParaRPr lang="en-US" sz="1200" dirty="0"/>
          </a:p>
        </p:txBody>
      </p:sp>
      <p:sp>
        <p:nvSpPr>
          <p:cNvPr id="26" name="panel 3 chat 2"/>
          <p:cNvSpPr/>
          <p:nvPr/>
        </p:nvSpPr>
        <p:spPr>
          <a:xfrm>
            <a:off x="5166360" y="3767328"/>
            <a:ext cx="1828800" cy="329184"/>
          </a:xfrm>
          <a:prstGeom prst="roundRect">
            <a:avLst>
              <a:gd name="adj" fmla="val 22222"/>
            </a:avLst>
          </a:prstGeom>
          <a:solidFill>
            <a:srgbClr val="EEF2F8"/>
          </a:solidFill>
          <a:ln/>
        </p:spPr>
      </p:sp>
      <p:sp>
        <p:nvSpPr>
          <p:cNvPr id="27" name="Text 25"/>
          <p:cNvSpPr txBox="1"/>
          <p:nvPr/>
        </p:nvSpPr>
        <p:spPr>
          <a:xfrm>
            <a:off x="5239512" y="3767328"/>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Ravi: </a:t>
            </a:r>
            <a:pPr indent="0" marL="0">
              <a:buNone/>
            </a:pPr>
            <a:r>
              <a:rPr lang="en-US" sz="1200" dirty="0">
                <a:solidFill>
                  <a:schemeClr val="tx2"/>
                </a:solidFill>
              </a:rPr>
              <a:t>T</a:t>
            </a:r>
            <a:endParaRPr lang="en-US" sz="1200" dirty="0"/>
          </a:p>
        </p:txBody>
      </p:sp>
      <p:sp>
        <p:nvSpPr>
          <p:cNvPr id="28" name="panel 3 chat 3"/>
          <p:cNvSpPr/>
          <p:nvPr/>
        </p:nvSpPr>
        <p:spPr>
          <a:xfrm>
            <a:off x="5166360" y="4151376"/>
            <a:ext cx="1828800" cy="329184"/>
          </a:xfrm>
          <a:prstGeom prst="roundRect">
            <a:avLst>
              <a:gd name="adj" fmla="val 22222"/>
            </a:avLst>
          </a:prstGeom>
          <a:solidFill>
            <a:srgbClr val="EEF2F8"/>
          </a:solidFill>
          <a:ln/>
        </p:spPr>
      </p:sp>
      <p:sp>
        <p:nvSpPr>
          <p:cNvPr id="29" name="Text 27"/>
          <p:cNvSpPr txBox="1"/>
          <p:nvPr/>
        </p:nvSpPr>
        <p:spPr>
          <a:xfrm>
            <a:off x="5239512" y="4151376"/>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Sara: </a:t>
            </a:r>
            <a:pPr indent="0" marL="0">
              <a:buNone/>
            </a:pPr>
            <a:r>
              <a:rPr lang="en-US" sz="1200" dirty="0">
                <a:solidFill>
                  <a:schemeClr val="tx2"/>
                </a:solidFill>
              </a:rPr>
              <a:t>D</a:t>
            </a:r>
            <a:endParaRPr lang="en-US" sz="1200" dirty="0"/>
          </a:p>
        </p:txBody>
      </p:sp>
      <p:sp>
        <p:nvSpPr>
          <p:cNvPr id="30" name="chip +1  most chose T"/>
          <p:cNvSpPr/>
          <p:nvPr/>
        </p:nvSpPr>
        <p:spPr>
          <a:xfrm>
            <a:off x="5166360" y="4617720"/>
            <a:ext cx="1828800" cy="384048"/>
          </a:xfrm>
          <a:prstGeom prst="roundRect">
            <a:avLst>
              <a:gd name="adj" fmla="val 50000"/>
            </a:avLst>
          </a:prstGeom>
          <a:solidFill>
            <a:srgbClr val="2EC4B6"/>
          </a:solidFill>
          <a:ln/>
        </p:spPr>
      </p:sp>
      <p:sp>
        <p:nvSpPr>
          <p:cNvPr id="31" name="Text 29"/>
          <p:cNvSpPr txBox="1"/>
          <p:nvPr/>
        </p:nvSpPr>
        <p:spPr>
          <a:xfrm>
            <a:off x="5166360" y="4617720"/>
            <a:ext cx="1828800" cy="384048"/>
          </a:xfrm>
          <a:prstGeom prst="rect">
            <a:avLst/>
          </a:prstGeom>
          <a:noFill/>
          <a:ln/>
        </p:spPr>
        <p:txBody>
          <a:bodyPr wrap="square" lIns="0" tIns="0" rIns="0" bIns="0" rtlCol="0" anchor="ctr"/>
          <a:lstStyle/>
          <a:p>
            <a:pPr algn="ctr" indent="0" marL="0">
              <a:buNone/>
            </a:pPr>
            <a:r>
              <a:rPr lang="en-US" sz="1400" b="1" dirty="0">
                <a:solidFill>
                  <a:srgbClr val="14213D"/>
                </a:solidFill>
              </a:rPr>
              <a:t>+1  most chose T</a:t>
            </a:r>
            <a:endParaRPr lang="en-US" sz="1400" dirty="0"/>
          </a:p>
        </p:txBody>
      </p:sp>
      <p:sp>
        <p:nvSpPr>
          <p:cNvPr id="32" name="panel 4"/>
          <p:cNvSpPr/>
          <p:nvPr/>
        </p:nvSpPr>
        <p:spPr>
          <a:xfrm>
            <a:off x="7269480" y="1280160"/>
            <a:ext cx="2103120" cy="3886200"/>
          </a:xfrm>
          <a:prstGeom prst="roundRect">
            <a:avLst>
              <a:gd name="adj" fmla="val 5217"/>
            </a:avLst>
          </a:prstGeom>
          <a:solidFill>
            <a:srgbClr val="253A66"/>
          </a:solidFill>
          <a:ln/>
        </p:spPr>
      </p:sp>
      <p:sp>
        <p:nvSpPr>
          <p:cNvPr id="33" name="Text 31"/>
          <p:cNvSpPr txBox="1"/>
          <p:nvPr/>
        </p:nvSpPr>
        <p:spPr>
          <a:xfrm>
            <a:off x="7406640" y="1417320"/>
            <a:ext cx="1828800" cy="365760"/>
          </a:xfrm>
          <a:prstGeom prst="rect">
            <a:avLst/>
          </a:prstGeom>
          <a:noFill/>
          <a:ln/>
        </p:spPr>
        <p:txBody>
          <a:bodyPr wrap="square" lIns="0" tIns="0" rIns="0" bIns="0" rtlCol="0" anchor="t"/>
          <a:lstStyle/>
          <a:p>
            <a:pPr indent="0" marL="0">
              <a:buNone/>
            </a:pPr>
            <a:r>
              <a:rPr lang="en-US" sz="1800" b="1" dirty="0">
                <a:solidFill>
                  <a:schemeClr val="accent1"/>
                </a:solidFill>
              </a:rPr>
              <a:t>4  DRAW + TICK</a:t>
            </a:r>
            <a:endParaRPr lang="en-US" sz="1800" dirty="0"/>
          </a:p>
        </p:txBody>
      </p:sp>
      <p:sp>
        <p:nvSpPr>
          <p:cNvPr id="34" name="Text 32"/>
          <p:cNvSpPr txBox="1"/>
          <p:nvPr/>
        </p:nvSpPr>
        <p:spPr>
          <a:xfrm>
            <a:off x="7406640" y="1783080"/>
            <a:ext cx="1828800" cy="274320"/>
          </a:xfrm>
          <a:prstGeom prst="rect">
            <a:avLst/>
          </a:prstGeom>
          <a:noFill/>
          <a:ln/>
        </p:spPr>
        <p:txBody>
          <a:bodyPr wrap="square" lIns="0" tIns="0" rIns="0" bIns="0" rtlCol="0" anchor="t"/>
          <a:lstStyle/>
          <a:p>
            <a:pPr indent="0" marL="0">
              <a:buNone/>
            </a:pPr>
            <a:r>
              <a:rPr lang="en-US" sz="1300" dirty="0">
                <a:solidFill>
                  <a:srgbClr val="8D99AE"/>
                </a:solidFill>
              </a:rPr>
              <a:t>2 min</a:t>
            </a:r>
            <a:endParaRPr lang="en-US" sz="1300" dirty="0"/>
          </a:p>
        </p:txBody>
      </p:sp>
      <p:sp>
        <p:nvSpPr>
          <p:cNvPr id="35" name="Text 33"/>
          <p:cNvSpPr txBox="1"/>
          <p:nvPr/>
        </p:nvSpPr>
        <p:spPr>
          <a:xfrm>
            <a:off x="7406640" y="2148840"/>
            <a:ext cx="1828800" cy="228600"/>
          </a:xfrm>
          <a:prstGeom prst="rect">
            <a:avLst/>
          </a:prstGeom>
          <a:noFill/>
          <a:ln/>
        </p:spPr>
        <p:txBody>
          <a:bodyPr wrap="square" lIns="0" tIns="0" rIns="0" bIns="0" rtlCol="0" anchor="t"/>
          <a:lstStyle/>
          <a:p>
            <a:pPr indent="0" marL="0">
              <a:buNone/>
            </a:pPr>
            <a:r>
              <a:rPr lang="en-US" sz="1100" b="1" dirty="0">
                <a:solidFill>
                  <a:srgbClr val="8D99AE"/>
                </a:solidFill>
              </a:rPr>
              <a:t>Teacher</a:t>
            </a:r>
            <a:endParaRPr lang="en-US" sz="1100" dirty="0"/>
          </a:p>
        </p:txBody>
      </p:sp>
      <p:sp>
        <p:nvSpPr>
          <p:cNvPr id="36" name="Text 34"/>
          <p:cNvSpPr txBox="1"/>
          <p:nvPr/>
        </p:nvSpPr>
        <p:spPr>
          <a:xfrm>
            <a:off x="7406640" y="2377440"/>
            <a:ext cx="1828800" cy="914400"/>
          </a:xfrm>
          <a:prstGeom prst="rect">
            <a:avLst/>
          </a:prstGeom>
          <a:noFill/>
          <a:ln/>
        </p:spPr>
        <p:txBody>
          <a:bodyPr wrap="square" lIns="0" tIns="0" rIns="0" bIns="0" rtlCol="0" anchor="t"/>
          <a:lstStyle/>
          <a:p>
            <a:pPr indent="0" marL="0">
              <a:buNone/>
            </a:pPr>
            <a:r>
              <a:rPr lang="en-US" sz="1300" i="1" dirty="0">
                <a:solidFill>
                  <a:schemeClr val="bg1"/>
                </a:solidFill>
              </a:rPr>
              <a:t>“Draw, solve, type it. Does it match what you circled?”</a:t>
            </a:r>
            <a:endParaRPr lang="en-US" sz="1300" dirty="0"/>
          </a:p>
        </p:txBody>
      </p:sp>
      <p:sp>
        <p:nvSpPr>
          <p:cNvPr id="37" name="panel 4 chat 1"/>
          <p:cNvSpPr/>
          <p:nvPr/>
        </p:nvSpPr>
        <p:spPr>
          <a:xfrm>
            <a:off x="7406640" y="3383280"/>
            <a:ext cx="1828800" cy="329184"/>
          </a:xfrm>
          <a:prstGeom prst="roundRect">
            <a:avLst>
              <a:gd name="adj" fmla="val 22222"/>
            </a:avLst>
          </a:prstGeom>
          <a:solidFill>
            <a:srgbClr val="EEF2F8"/>
          </a:solidFill>
          <a:ln/>
        </p:spPr>
      </p:sp>
      <p:sp>
        <p:nvSpPr>
          <p:cNvPr id="38" name="Text 36"/>
          <p:cNvSpPr txBox="1"/>
          <p:nvPr/>
        </p:nvSpPr>
        <p:spPr>
          <a:xfrm>
            <a:off x="7479792" y="3383280"/>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Wei Ming: </a:t>
            </a:r>
            <a:pPr indent="0" marL="0">
              <a:buNone/>
            </a:pPr>
            <a:r>
              <a:rPr lang="en-US" sz="1200" dirty="0">
                <a:solidFill>
                  <a:schemeClr val="tx2"/>
                </a:solidFill>
              </a:rPr>
              <a:t>36</a:t>
            </a:r>
            <a:endParaRPr lang="en-US" sz="1200" dirty="0"/>
          </a:p>
        </p:txBody>
      </p:sp>
      <p:sp>
        <p:nvSpPr>
          <p:cNvPr id="39" name="panel 4 chat 2"/>
          <p:cNvSpPr/>
          <p:nvPr/>
        </p:nvSpPr>
        <p:spPr>
          <a:xfrm>
            <a:off x="7406640" y="3767328"/>
            <a:ext cx="1828800" cy="329184"/>
          </a:xfrm>
          <a:prstGeom prst="roundRect">
            <a:avLst>
              <a:gd name="adj" fmla="val 22222"/>
            </a:avLst>
          </a:prstGeom>
          <a:solidFill>
            <a:srgbClr val="EEF2F8"/>
          </a:solidFill>
          <a:ln/>
        </p:spPr>
      </p:sp>
      <p:sp>
        <p:nvSpPr>
          <p:cNvPr id="40" name="Text 38"/>
          <p:cNvSpPr txBox="1"/>
          <p:nvPr/>
        </p:nvSpPr>
        <p:spPr>
          <a:xfrm>
            <a:off x="7479792" y="3767328"/>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Sara: </a:t>
            </a:r>
            <a:pPr indent="0" marL="0">
              <a:buNone/>
            </a:pPr>
            <a:r>
              <a:rPr lang="en-US" sz="1200" dirty="0">
                <a:solidFill>
                  <a:schemeClr val="tx2"/>
                </a:solidFill>
              </a:rPr>
              <a:t>24 → oops, 36</a:t>
            </a:r>
            <a:endParaRPr lang="en-US" sz="1200" dirty="0"/>
          </a:p>
        </p:txBody>
      </p:sp>
      <p:sp>
        <p:nvSpPr>
          <p:cNvPr id="41" name="chip +2  right answer"/>
          <p:cNvSpPr/>
          <p:nvPr/>
        </p:nvSpPr>
        <p:spPr>
          <a:xfrm>
            <a:off x="7406640" y="4617720"/>
            <a:ext cx="1828800" cy="384048"/>
          </a:xfrm>
          <a:prstGeom prst="roundRect">
            <a:avLst>
              <a:gd name="adj" fmla="val 50000"/>
            </a:avLst>
          </a:prstGeom>
          <a:solidFill>
            <a:srgbClr val="2EC4B6"/>
          </a:solidFill>
          <a:ln/>
        </p:spPr>
      </p:sp>
      <p:sp>
        <p:nvSpPr>
          <p:cNvPr id="42" name="Text 40"/>
          <p:cNvSpPr txBox="1"/>
          <p:nvPr/>
        </p:nvSpPr>
        <p:spPr>
          <a:xfrm>
            <a:off x="7406640" y="4617720"/>
            <a:ext cx="1828800" cy="384048"/>
          </a:xfrm>
          <a:prstGeom prst="rect">
            <a:avLst/>
          </a:prstGeom>
          <a:noFill/>
          <a:ln/>
        </p:spPr>
        <p:txBody>
          <a:bodyPr wrap="square" lIns="0" tIns="0" rIns="0" bIns="0" rtlCol="0" anchor="ctr"/>
          <a:lstStyle/>
          <a:p>
            <a:pPr algn="ctr" indent="0" marL="0">
              <a:buNone/>
            </a:pPr>
            <a:r>
              <a:rPr lang="en-US" sz="1400" b="1" dirty="0">
                <a:solidFill>
                  <a:srgbClr val="14213D"/>
                </a:solidFill>
              </a:rPr>
              <a:t>+2  right answer</a:t>
            </a:r>
            <a:endParaRPr lang="en-US" sz="1400" dirty="0"/>
          </a:p>
        </p:txBody>
      </p:sp>
      <p:sp>
        <p:nvSpPr>
          <p:cNvPr id="43" name="panel 5"/>
          <p:cNvSpPr/>
          <p:nvPr/>
        </p:nvSpPr>
        <p:spPr>
          <a:xfrm>
            <a:off x="9509760" y="1280160"/>
            <a:ext cx="2103120" cy="3886200"/>
          </a:xfrm>
          <a:prstGeom prst="roundRect">
            <a:avLst>
              <a:gd name="adj" fmla="val 5217"/>
            </a:avLst>
          </a:prstGeom>
          <a:solidFill>
            <a:srgbClr val="253A66"/>
          </a:solidFill>
          <a:ln/>
        </p:spPr>
      </p:sp>
      <p:sp>
        <p:nvSpPr>
          <p:cNvPr id="44" name="Text 42"/>
          <p:cNvSpPr txBox="1"/>
          <p:nvPr/>
        </p:nvSpPr>
        <p:spPr>
          <a:xfrm>
            <a:off x="9646920" y="1417320"/>
            <a:ext cx="1828800" cy="365760"/>
          </a:xfrm>
          <a:prstGeom prst="rect">
            <a:avLst/>
          </a:prstGeom>
          <a:noFill/>
          <a:ln/>
        </p:spPr>
        <p:txBody>
          <a:bodyPr wrap="square" lIns="0" tIns="0" rIns="0" bIns="0" rtlCol="0" anchor="t"/>
          <a:lstStyle/>
          <a:p>
            <a:pPr indent="0" marL="0">
              <a:buNone/>
            </a:pPr>
            <a:r>
              <a:rPr lang="en-US" sz="1800" b="1" dirty="0">
                <a:solidFill>
                  <a:schemeClr val="accent1"/>
                </a:solidFill>
              </a:rPr>
              <a:t>5  BEAT HIM</a:t>
            </a:r>
            <a:endParaRPr lang="en-US" sz="1800" dirty="0"/>
          </a:p>
        </p:txBody>
      </p:sp>
      <p:sp>
        <p:nvSpPr>
          <p:cNvPr id="45" name="Text 43"/>
          <p:cNvSpPr txBox="1"/>
          <p:nvPr/>
        </p:nvSpPr>
        <p:spPr>
          <a:xfrm>
            <a:off x="9646920" y="1783080"/>
            <a:ext cx="1828800" cy="274320"/>
          </a:xfrm>
          <a:prstGeom prst="rect">
            <a:avLst/>
          </a:prstGeom>
          <a:noFill/>
          <a:ln/>
        </p:spPr>
        <p:txBody>
          <a:bodyPr wrap="square" lIns="0" tIns="0" rIns="0" bIns="0" rtlCol="0" anchor="t"/>
          <a:lstStyle/>
          <a:p>
            <a:pPr indent="0" marL="0">
              <a:buNone/>
            </a:pPr>
            <a:r>
              <a:rPr lang="en-US" sz="1300" dirty="0">
                <a:solidFill>
                  <a:srgbClr val="8D99AE"/>
                </a:solidFill>
              </a:rPr>
              <a:t>30 s</a:t>
            </a:r>
            <a:endParaRPr lang="en-US" sz="1300" dirty="0"/>
          </a:p>
        </p:txBody>
      </p:sp>
      <p:sp>
        <p:nvSpPr>
          <p:cNvPr id="46" name="Text 44"/>
          <p:cNvSpPr txBox="1"/>
          <p:nvPr/>
        </p:nvSpPr>
        <p:spPr>
          <a:xfrm>
            <a:off x="9646920" y="2148840"/>
            <a:ext cx="1828800" cy="228600"/>
          </a:xfrm>
          <a:prstGeom prst="rect">
            <a:avLst/>
          </a:prstGeom>
          <a:noFill/>
          <a:ln/>
        </p:spPr>
        <p:txBody>
          <a:bodyPr wrap="square" lIns="0" tIns="0" rIns="0" bIns="0" rtlCol="0" anchor="t"/>
          <a:lstStyle/>
          <a:p>
            <a:pPr indent="0" marL="0">
              <a:buNone/>
            </a:pPr>
            <a:r>
              <a:rPr lang="en-US" sz="1100" b="1" dirty="0">
                <a:solidFill>
                  <a:srgbClr val="8D99AE"/>
                </a:solidFill>
              </a:rPr>
              <a:t>Teacher</a:t>
            </a:r>
            <a:endParaRPr lang="en-US" sz="1100" dirty="0"/>
          </a:p>
        </p:txBody>
      </p:sp>
      <p:sp>
        <p:nvSpPr>
          <p:cNvPr id="47" name="Text 45"/>
          <p:cNvSpPr txBox="1"/>
          <p:nvPr/>
        </p:nvSpPr>
        <p:spPr>
          <a:xfrm>
            <a:off x="9646920" y="2377440"/>
            <a:ext cx="1828800" cy="914400"/>
          </a:xfrm>
          <a:prstGeom prst="rect">
            <a:avLst/>
          </a:prstGeom>
          <a:noFill/>
          <a:ln/>
        </p:spPr>
        <p:txBody>
          <a:bodyPr wrap="square" lIns="0" tIns="0" rIns="0" bIns="0" rtlCol="0" anchor="t"/>
          <a:lstStyle/>
          <a:p>
            <a:pPr indent="0" marL="0">
              <a:buNone/>
            </a:pPr>
            <a:r>
              <a:rPr lang="en-US" sz="1300" i="1" dirty="0">
                <a:solidFill>
                  <a:schemeClr val="bg1"/>
                </a:solidFill>
              </a:rPr>
              <a:t>“Who can tell us why the Trickster is wrong?”</a:t>
            </a:r>
            <a:endParaRPr lang="en-US" sz="1300" dirty="0"/>
          </a:p>
        </p:txBody>
      </p:sp>
      <p:sp>
        <p:nvSpPr>
          <p:cNvPr id="48" name="panel 5 chat 1"/>
          <p:cNvSpPr/>
          <p:nvPr/>
        </p:nvSpPr>
        <p:spPr>
          <a:xfrm>
            <a:off x="9646920" y="3383280"/>
            <a:ext cx="1828800" cy="329184"/>
          </a:xfrm>
          <a:prstGeom prst="roundRect">
            <a:avLst>
              <a:gd name="adj" fmla="val 22222"/>
            </a:avLst>
          </a:prstGeom>
          <a:solidFill>
            <a:srgbClr val="EEF2F8"/>
          </a:solidFill>
          <a:ln/>
        </p:spPr>
      </p:sp>
      <p:sp>
        <p:nvSpPr>
          <p:cNvPr id="49" name="Text 47"/>
          <p:cNvSpPr txBox="1"/>
          <p:nvPr/>
        </p:nvSpPr>
        <p:spPr>
          <a:xfrm>
            <a:off x="9720072" y="3383280"/>
            <a:ext cx="1682496" cy="329184"/>
          </a:xfrm>
          <a:prstGeom prst="rect">
            <a:avLst/>
          </a:prstGeom>
          <a:noFill/>
          <a:ln/>
        </p:spPr>
        <p:txBody>
          <a:bodyPr wrap="square" lIns="0" tIns="0" rIns="0" bIns="0" rtlCol="0" anchor="ctr">
            <a:normAutofit/>
          </a:bodyPr>
          <a:lstStyle/>
          <a:p>
            <a:pPr indent="0" marL="0">
              <a:buNone/>
            </a:pPr>
            <a:r>
              <a:rPr lang="en-US" sz="1200" b="1" dirty="0">
                <a:solidFill>
                  <a:schemeClr val="tx2"/>
                </a:solidFill>
              </a:rPr>
              <a:t>Ravi: </a:t>
            </a:r>
            <a:pPr indent="0" marL="0">
              <a:buNone/>
            </a:pPr>
            <a:r>
              <a:rPr lang="en-US" sz="1200" dirty="0">
                <a:solidFill>
                  <a:schemeClr val="tx2"/>
                </a:solidFill>
              </a:rPr>
              <a:t>“3 times” is AFTER</a:t>
            </a:r>
            <a:endParaRPr lang="en-US" sz="1200" dirty="0"/>
          </a:p>
        </p:txBody>
      </p:sp>
      <p:sp>
        <p:nvSpPr>
          <p:cNvPr id="50" name="chip +1  explained it"/>
          <p:cNvSpPr/>
          <p:nvPr/>
        </p:nvSpPr>
        <p:spPr>
          <a:xfrm>
            <a:off x="9646920" y="4617720"/>
            <a:ext cx="1828800" cy="384048"/>
          </a:xfrm>
          <a:prstGeom prst="roundRect">
            <a:avLst>
              <a:gd name="adj" fmla="val 50000"/>
            </a:avLst>
          </a:prstGeom>
          <a:solidFill>
            <a:srgbClr val="2EC4B6"/>
          </a:solidFill>
          <a:ln/>
        </p:spPr>
      </p:sp>
      <p:sp>
        <p:nvSpPr>
          <p:cNvPr id="51" name="Text 49"/>
          <p:cNvSpPr txBox="1"/>
          <p:nvPr/>
        </p:nvSpPr>
        <p:spPr>
          <a:xfrm>
            <a:off x="9646920" y="4617720"/>
            <a:ext cx="1828800" cy="384048"/>
          </a:xfrm>
          <a:prstGeom prst="rect">
            <a:avLst/>
          </a:prstGeom>
          <a:noFill/>
          <a:ln/>
        </p:spPr>
        <p:txBody>
          <a:bodyPr wrap="square" lIns="0" tIns="0" rIns="0" bIns="0" rtlCol="0" anchor="ctr"/>
          <a:lstStyle/>
          <a:p>
            <a:pPr algn="ctr" indent="0" marL="0">
              <a:buNone/>
            </a:pPr>
            <a:r>
              <a:rPr lang="en-US" sz="1400" b="1" dirty="0">
                <a:solidFill>
                  <a:srgbClr val="14213D"/>
                </a:solidFill>
              </a:rPr>
              <a:t>+1  explained it</a:t>
            </a:r>
            <a:endParaRPr lang="en-US" sz="1400" dirty="0"/>
          </a:p>
        </p:txBody>
      </p:sp>
      <p:sp>
        <p:nvSpPr>
          <p:cNvPr id="52" name="round result"/>
          <p:cNvSpPr/>
          <p:nvPr/>
        </p:nvSpPr>
        <p:spPr>
          <a:xfrm>
            <a:off x="548640" y="5349240"/>
            <a:ext cx="11064240" cy="731520"/>
          </a:xfrm>
          <a:prstGeom prst="roundRect">
            <a:avLst>
              <a:gd name="adj" fmla="val 15000"/>
            </a:avLst>
          </a:prstGeom>
          <a:solidFill>
            <a:srgbClr val="FCA311"/>
          </a:solidFill>
          <a:ln/>
        </p:spPr>
      </p:sp>
      <p:pic>
        <p:nvPicPr>
          <p:cNvPr id="53" name="result lock" descr="preencoded.png">    </p:cNvPr>
          <p:cNvPicPr>
            <a:picLocks noChangeAspect="1"/>
          </p:cNvPicPr>
          <p:nvPr/>
        </p:nvPicPr>
        <p:blipFill>
          <a:blip r:embed="rId1"/>
          <a:stretch>
            <a:fillRect/>
          </a:stretch>
        </p:blipFill>
        <p:spPr>
          <a:xfrm>
            <a:off x="777240" y="5486400"/>
            <a:ext cx="457200" cy="457200"/>
          </a:xfrm>
          <a:prstGeom prst="rect">
            <a:avLst/>
          </a:prstGeom>
        </p:spPr>
      </p:pic>
      <p:sp>
        <p:nvSpPr>
          <p:cNvPr id="54" name="Text 51"/>
          <p:cNvSpPr txBox="1"/>
          <p:nvPr/>
        </p:nvSpPr>
        <p:spPr>
          <a:xfrm>
            <a:off x="1417320" y="5349240"/>
            <a:ext cx="10058400" cy="731520"/>
          </a:xfrm>
          <a:prstGeom prst="rect">
            <a:avLst/>
          </a:prstGeom>
          <a:noFill/>
          <a:ln/>
        </p:spPr>
        <p:txBody>
          <a:bodyPr wrap="square" lIns="0" tIns="0" rIns="0" bIns="0" rtlCol="0" anchor="ctr"/>
          <a:lstStyle/>
          <a:p>
            <a:pPr indent="0" marL="0">
              <a:buNone/>
            </a:pPr>
            <a:r>
              <a:rPr lang="en-US" sz="1900" b="1" dirty="0">
                <a:solidFill>
                  <a:schemeClr val="tx2"/>
                </a:solidFill>
              </a:rPr>
              <a:t>Class score this round: 4 points, and the right answer beat the Trickster → Lock 1 opens.</a:t>
            </a:r>
            <a:endParaRPr lang="en-US" sz="19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Round 1</a:t>
            </a:r>
            <a:endParaRPr lang="en-US" sz="3400" dirty="0"/>
          </a:p>
        </p:txBody>
      </p:sp>
      <p:sp>
        <p:nvSpPr>
          <p:cNvPr id="3" name="story card"/>
          <p:cNvSpPr/>
          <p:nvPr/>
        </p:nvSpPr>
        <p:spPr>
          <a:xfrm>
            <a:off x="548640" y="1325880"/>
            <a:ext cx="7315200" cy="3291840"/>
          </a:xfrm>
          <a:prstGeom prst="roundRect">
            <a:avLst>
              <a:gd name="adj" fmla="val 3333"/>
            </a:avLst>
          </a:prstGeom>
          <a:solidFill>
            <a:srgbClr val="FFFFFF"/>
          </a:solidFill>
          <a:ln/>
        </p:spPr>
      </p:sp>
      <p:sp>
        <p:nvSpPr>
          <p:cNvPr id="4" name="Text 2"/>
          <p:cNvSpPr txBox="1"/>
          <p:nvPr/>
        </p:nvSpPr>
        <p:spPr>
          <a:xfrm>
            <a:off x="868680" y="1554480"/>
            <a:ext cx="6675120" cy="2834640"/>
          </a:xfrm>
          <a:prstGeom prst="rect">
            <a:avLst/>
          </a:prstGeom>
          <a:noFill/>
          <a:ln/>
        </p:spPr>
        <p:txBody>
          <a:bodyPr wrap="square" lIns="0" tIns="0" rIns="0" bIns="0" rtlCol="0" anchor="ctr"/>
          <a:lstStyle/>
          <a:p>
            <a:pPr indent="0" marL="0">
              <a:buNone/>
            </a:pPr>
            <a:r>
              <a:rPr lang="en-US" sz="2400" dirty="0">
                <a:solidFill>
                  <a:schemeClr val="tx2"/>
                </a:solidFill>
              </a:rPr>
              <a:t>Ali and Ben had 96 marbles altogether. Ali gave Ben 12 marbles. Then Ben had 3 times as many marbles as Ali. How many marbles did Ali have at first?</a:t>
            </a:r>
            <a:endParaRPr lang="en-US" sz="2400" dirty="0"/>
          </a:p>
        </p:txBody>
      </p:sp>
      <p:sp>
        <p:nvSpPr>
          <p:cNvPr id="5" name="trickster bubble"/>
          <p:cNvSpPr/>
          <p:nvPr/>
        </p:nvSpPr>
        <p:spPr>
          <a:xfrm>
            <a:off x="8138160" y="1325880"/>
            <a:ext cx="3474720" cy="3291840"/>
          </a:xfrm>
          <a:prstGeom prst="roundRect">
            <a:avLst>
              <a:gd name="adj" fmla="val 3333"/>
            </a:avLst>
          </a:prstGeom>
          <a:solidFill>
            <a:srgbClr val="253A66"/>
          </a:solidFill>
          <a:ln w="25400">
            <a:solidFill>
              <a:srgbClr val="EF476F"/>
            </a:solidFill>
            <a:prstDash val="solid"/>
          </a:ln>
        </p:spPr>
      </p:sp>
      <p:sp>
        <p:nvSpPr>
          <p:cNvPr id="6" name="trickster circle"/>
          <p:cNvSpPr/>
          <p:nvPr/>
        </p:nvSpPr>
        <p:spPr>
          <a:xfrm>
            <a:off x="8412480" y="1554480"/>
            <a:ext cx="731520" cy="731520"/>
          </a:xfrm>
          <a:prstGeom prst="ellipse">
            <a:avLst/>
          </a:prstGeom>
          <a:solidFill>
            <a:srgbClr val="EF476F"/>
          </a:solidFill>
          <a:ln/>
        </p:spPr>
      </p:sp>
      <p:pic>
        <p:nvPicPr>
          <p:cNvPr id="7" name="trickster icon" descr="preencoded.png">    </p:cNvPr>
          <p:cNvPicPr>
            <a:picLocks noChangeAspect="1"/>
          </p:cNvPicPr>
          <p:nvPr/>
        </p:nvPicPr>
        <p:blipFill>
          <a:blip r:embed="rId1"/>
          <a:stretch>
            <a:fillRect/>
          </a:stretch>
        </p:blipFill>
        <p:spPr>
          <a:xfrm>
            <a:off x="8573414" y="1715414"/>
            <a:ext cx="409651" cy="409651"/>
          </a:xfrm>
          <a:prstGeom prst="rect">
            <a:avLst/>
          </a:prstGeom>
        </p:spPr>
      </p:pic>
      <p:sp>
        <p:nvSpPr>
          <p:cNvPr id="8" name="Text 5"/>
          <p:cNvSpPr txBox="1"/>
          <p:nvPr/>
        </p:nvSpPr>
        <p:spPr>
          <a:xfrm>
            <a:off x="9281160" y="1691640"/>
            <a:ext cx="2194560" cy="457200"/>
          </a:xfrm>
          <a:prstGeom prst="rect">
            <a:avLst/>
          </a:prstGeom>
          <a:noFill/>
          <a:ln/>
        </p:spPr>
        <p:txBody>
          <a:bodyPr wrap="square" lIns="0" tIns="0" rIns="0" bIns="0" rtlCol="0" anchor="ctr"/>
          <a:lstStyle/>
          <a:p>
            <a:pPr indent="0" marL="0">
              <a:buNone/>
            </a:pPr>
            <a:r>
              <a:rPr lang="en-US" sz="1600" b="1" dirty="0">
                <a:solidFill>
                  <a:schemeClr val="accent3"/>
                </a:solidFill>
              </a:rPr>
              <a:t>Trickster says:</a:t>
            </a:r>
            <a:endParaRPr lang="en-US" sz="1600" dirty="0"/>
          </a:p>
        </p:txBody>
      </p:sp>
      <p:sp>
        <p:nvSpPr>
          <p:cNvPr id="9" name="Text 6"/>
          <p:cNvSpPr txBox="1"/>
          <p:nvPr/>
        </p:nvSpPr>
        <p:spPr>
          <a:xfrm>
            <a:off x="8412480" y="2514600"/>
            <a:ext cx="2971800" cy="914400"/>
          </a:xfrm>
          <a:prstGeom prst="rect">
            <a:avLst/>
          </a:prstGeom>
          <a:noFill/>
          <a:ln/>
        </p:spPr>
        <p:txBody>
          <a:bodyPr wrap="square" lIns="0" tIns="0" rIns="0" bIns="0" rtlCol="0" anchor="t"/>
          <a:lstStyle/>
          <a:p>
            <a:pPr indent="0" marL="0">
              <a:buNone/>
            </a:pPr>
            <a:r>
              <a:rPr lang="en-US" sz="2600" b="1" dirty="0">
                <a:solidFill>
                  <a:schemeClr val="bg1"/>
                </a:solidFill>
              </a:rPr>
              <a:t>96 ÷ 3 = 32</a:t>
            </a:r>
            <a:endParaRPr lang="en-US" sz="2600" dirty="0"/>
          </a:p>
        </p:txBody>
      </p:sp>
      <p:sp>
        <p:nvSpPr>
          <p:cNvPr id="10" name="Text 7"/>
          <p:cNvSpPr txBox="1"/>
          <p:nvPr/>
        </p:nvSpPr>
        <p:spPr>
          <a:xfrm>
            <a:off x="8412480" y="3611880"/>
            <a:ext cx="2971800" cy="731520"/>
          </a:xfrm>
          <a:prstGeom prst="rect">
            <a:avLst/>
          </a:prstGeom>
          <a:noFill/>
          <a:ln/>
        </p:spPr>
        <p:txBody>
          <a:bodyPr wrap="square" lIns="0" tIns="0" rIns="0" bIns="0" rtlCol="0" anchor="t"/>
          <a:lstStyle/>
          <a:p>
            <a:pPr indent="0" marL="0">
              <a:buNone/>
            </a:pPr>
            <a:r>
              <a:rPr lang="en-US" sz="1600" i="1" dirty="0">
                <a:solidFill>
                  <a:srgbClr val="8D99AE"/>
                </a:solidFill>
              </a:rPr>
              <a:t>Why is he wrong?</a:t>
            </a:r>
            <a:endParaRPr lang="en-US" sz="1600" dirty="0"/>
          </a:p>
        </p:txBody>
      </p:sp>
      <p:sp>
        <p:nvSpPr>
          <p:cNvPr id="11" name="step CIRCLE"/>
          <p:cNvSpPr/>
          <p:nvPr/>
        </p:nvSpPr>
        <p:spPr>
          <a:xfrm>
            <a:off x="548640" y="4892040"/>
            <a:ext cx="2651760" cy="868680"/>
          </a:xfrm>
          <a:prstGeom prst="roundRect">
            <a:avLst>
              <a:gd name="adj" fmla="val 12632"/>
            </a:avLst>
          </a:prstGeom>
          <a:solidFill>
            <a:srgbClr val="253A66"/>
          </a:solidFill>
          <a:ln/>
        </p:spPr>
      </p:sp>
      <p:sp>
        <p:nvSpPr>
          <p:cNvPr id="12" name="Text 9"/>
          <p:cNvSpPr txBox="1"/>
          <p:nvPr/>
        </p:nvSpPr>
        <p:spPr>
          <a:xfrm>
            <a:off x="73152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CIRCLE</a:t>
            </a:r>
            <a:endParaRPr lang="en-US" sz="1600" dirty="0"/>
          </a:p>
        </p:txBody>
      </p:sp>
      <p:sp>
        <p:nvSpPr>
          <p:cNvPr id="13" name="Text 10"/>
          <p:cNvSpPr txBox="1"/>
          <p:nvPr/>
        </p:nvSpPr>
        <p:spPr>
          <a:xfrm>
            <a:off x="73152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30 s</a:t>
            </a:r>
            <a:endParaRPr lang="en-US" sz="1400" dirty="0"/>
          </a:p>
        </p:txBody>
      </p:sp>
      <p:sp>
        <p:nvSpPr>
          <p:cNvPr id="14" name="step LOCK in chat"/>
          <p:cNvSpPr/>
          <p:nvPr/>
        </p:nvSpPr>
        <p:spPr>
          <a:xfrm>
            <a:off x="3337560" y="4892040"/>
            <a:ext cx="2651760" cy="868680"/>
          </a:xfrm>
          <a:prstGeom prst="roundRect">
            <a:avLst>
              <a:gd name="adj" fmla="val 12632"/>
            </a:avLst>
          </a:prstGeom>
          <a:solidFill>
            <a:srgbClr val="253A66"/>
          </a:solidFill>
          <a:ln/>
        </p:spPr>
      </p:sp>
      <p:sp>
        <p:nvSpPr>
          <p:cNvPr id="15" name="Text 12"/>
          <p:cNvSpPr txBox="1"/>
          <p:nvPr/>
        </p:nvSpPr>
        <p:spPr>
          <a:xfrm>
            <a:off x="352044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LOCK in chat</a:t>
            </a:r>
            <a:endParaRPr lang="en-US" sz="1600" dirty="0"/>
          </a:p>
        </p:txBody>
      </p:sp>
      <p:sp>
        <p:nvSpPr>
          <p:cNvPr id="16" name="Text 13"/>
          <p:cNvSpPr txBox="1"/>
          <p:nvPr/>
        </p:nvSpPr>
        <p:spPr>
          <a:xfrm>
            <a:off x="352044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20 s</a:t>
            </a:r>
            <a:endParaRPr lang="en-US" sz="1400" dirty="0"/>
          </a:p>
        </p:txBody>
      </p:sp>
      <p:sp>
        <p:nvSpPr>
          <p:cNvPr id="17" name="step DRAW + solve"/>
          <p:cNvSpPr/>
          <p:nvPr/>
        </p:nvSpPr>
        <p:spPr>
          <a:xfrm>
            <a:off x="6126480" y="4892040"/>
            <a:ext cx="2651760" cy="868680"/>
          </a:xfrm>
          <a:prstGeom prst="roundRect">
            <a:avLst>
              <a:gd name="adj" fmla="val 12632"/>
            </a:avLst>
          </a:prstGeom>
          <a:solidFill>
            <a:srgbClr val="253A66"/>
          </a:solidFill>
          <a:ln/>
        </p:spPr>
      </p:sp>
      <p:sp>
        <p:nvSpPr>
          <p:cNvPr id="18" name="Text 15"/>
          <p:cNvSpPr txBox="1"/>
          <p:nvPr/>
        </p:nvSpPr>
        <p:spPr>
          <a:xfrm>
            <a:off x="630936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DRAW + solve</a:t>
            </a:r>
            <a:endParaRPr lang="en-US" sz="1600" dirty="0"/>
          </a:p>
        </p:txBody>
      </p:sp>
      <p:sp>
        <p:nvSpPr>
          <p:cNvPr id="19" name="Text 16"/>
          <p:cNvSpPr txBox="1"/>
          <p:nvPr/>
        </p:nvSpPr>
        <p:spPr>
          <a:xfrm>
            <a:off x="630936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2 min</a:t>
            </a:r>
            <a:endParaRPr lang="en-US" sz="1400" dirty="0"/>
          </a:p>
        </p:txBody>
      </p:sp>
      <p:sp>
        <p:nvSpPr>
          <p:cNvPr id="20" name="step TICK"/>
          <p:cNvSpPr/>
          <p:nvPr/>
        </p:nvSpPr>
        <p:spPr>
          <a:xfrm>
            <a:off x="8915400" y="4892040"/>
            <a:ext cx="2651760" cy="868680"/>
          </a:xfrm>
          <a:prstGeom prst="roundRect">
            <a:avLst>
              <a:gd name="adj" fmla="val 12632"/>
            </a:avLst>
          </a:prstGeom>
          <a:solidFill>
            <a:srgbClr val="253A66"/>
          </a:solidFill>
          <a:ln/>
        </p:spPr>
      </p:sp>
      <p:sp>
        <p:nvSpPr>
          <p:cNvPr id="21" name="Text 18"/>
          <p:cNvSpPr txBox="1"/>
          <p:nvPr/>
        </p:nvSpPr>
        <p:spPr>
          <a:xfrm>
            <a:off x="909828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TICK</a:t>
            </a:r>
            <a:endParaRPr lang="en-US" sz="1600" dirty="0"/>
          </a:p>
        </p:txBody>
      </p:sp>
      <p:sp>
        <p:nvSpPr>
          <p:cNvPr id="22" name="Text 19"/>
          <p:cNvSpPr txBox="1"/>
          <p:nvPr/>
        </p:nvSpPr>
        <p:spPr>
          <a:xfrm>
            <a:off x="909828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10 s</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Round 1 · how to solve it</a:t>
            </a:r>
            <a:endParaRPr lang="en-US" sz="3400" dirty="0"/>
          </a:p>
        </p:txBody>
      </p:sp>
      <p:sp>
        <p:nvSpPr>
          <p:cNvPr id="3" name="chip Lock: TOTAL (96)"/>
          <p:cNvSpPr/>
          <p:nvPr/>
        </p:nvSpPr>
        <p:spPr>
          <a:xfrm>
            <a:off x="548640" y="1234440"/>
            <a:ext cx="3291840" cy="384048"/>
          </a:xfrm>
          <a:prstGeom prst="roundRect">
            <a:avLst>
              <a:gd name="adj" fmla="val 50000"/>
            </a:avLst>
          </a:prstGeom>
          <a:solidFill>
            <a:srgbClr val="FCA311"/>
          </a:solidFill>
          <a:ln/>
        </p:spPr>
      </p:sp>
      <p:sp>
        <p:nvSpPr>
          <p:cNvPr id="4" name="Text 2"/>
          <p:cNvSpPr txBox="1"/>
          <p:nvPr/>
        </p:nvSpPr>
        <p:spPr>
          <a:xfrm>
            <a:off x="548640" y="1234440"/>
            <a:ext cx="3291840" cy="384048"/>
          </a:xfrm>
          <a:prstGeom prst="rect">
            <a:avLst/>
          </a:prstGeom>
          <a:noFill/>
          <a:ln/>
        </p:spPr>
        <p:txBody>
          <a:bodyPr wrap="square" lIns="0" tIns="0" rIns="0" bIns="0" rtlCol="0" anchor="ctr"/>
          <a:lstStyle/>
          <a:p>
            <a:pPr algn="ctr" indent="0" marL="0">
              <a:buNone/>
            </a:pPr>
            <a:r>
              <a:rPr lang="en-US" sz="1400" b="1" dirty="0">
                <a:solidFill>
                  <a:srgbClr val="14213D"/>
                </a:solidFill>
              </a:rPr>
              <a:t>Lock: TOTAL (96)</a:t>
            </a:r>
            <a:endParaRPr lang="en-US" sz="1400" dirty="0"/>
          </a:p>
        </p:txBody>
      </p:sp>
      <p:sp>
        <p:nvSpPr>
          <p:cNvPr id="5" name="Text 3"/>
          <p:cNvSpPr txBox="1"/>
          <p:nvPr/>
        </p:nvSpPr>
        <p:spPr>
          <a:xfrm>
            <a:off x="548640" y="1874520"/>
            <a:ext cx="1371600" cy="320040"/>
          </a:xfrm>
          <a:prstGeom prst="rect">
            <a:avLst/>
          </a:prstGeom>
          <a:noFill/>
          <a:ln/>
        </p:spPr>
        <p:txBody>
          <a:bodyPr wrap="square" lIns="0" tIns="0" rIns="0" bIns="0" rtlCol="0" anchor="t"/>
          <a:lstStyle/>
          <a:p>
            <a:pPr indent="0" marL="0">
              <a:buNone/>
            </a:pPr>
            <a:r>
              <a:rPr lang="en-US" sz="1500" b="1" dirty="0">
                <a:solidFill>
                  <a:schemeClr val="accent5"/>
                </a:solidFill>
              </a:rPr>
              <a:t>After</a:t>
            </a:r>
            <a:endParaRPr lang="en-US" sz="1500" dirty="0"/>
          </a:p>
        </p:txBody>
      </p:sp>
      <p:sp>
        <p:nvSpPr>
          <p:cNvPr id="6" name="Ali unit 1"/>
          <p:cNvSpPr/>
          <p:nvPr/>
        </p:nvSpPr>
        <p:spPr>
          <a:xfrm>
            <a:off x="2011680" y="2331720"/>
            <a:ext cx="1005840" cy="594360"/>
          </a:xfrm>
          <a:prstGeom prst="rect">
            <a:avLst/>
          </a:prstGeom>
          <a:solidFill>
            <a:srgbClr val="4361EE"/>
          </a:solidFill>
          <a:ln w="19050">
            <a:solidFill>
              <a:srgbClr val="14213D"/>
            </a:solidFill>
            <a:prstDash val="solid"/>
          </a:ln>
        </p:spPr>
      </p:sp>
      <p:sp>
        <p:nvSpPr>
          <p:cNvPr id="7" name="Text 5"/>
          <p:cNvSpPr txBox="1"/>
          <p:nvPr/>
        </p:nvSpPr>
        <p:spPr>
          <a:xfrm>
            <a:off x="2011680" y="233172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8" name="Text 6"/>
          <p:cNvSpPr txBox="1"/>
          <p:nvPr/>
        </p:nvSpPr>
        <p:spPr>
          <a:xfrm>
            <a:off x="640080" y="2331720"/>
            <a:ext cx="1280160" cy="594360"/>
          </a:xfrm>
          <a:prstGeom prst="rect">
            <a:avLst/>
          </a:prstGeom>
          <a:noFill/>
          <a:ln/>
        </p:spPr>
        <p:txBody>
          <a:bodyPr wrap="square" lIns="0" tIns="0" rIns="0" bIns="0" rtlCol="0" anchor="ctr"/>
          <a:lstStyle/>
          <a:p>
            <a:pPr algn="r" indent="0" marL="0">
              <a:buNone/>
            </a:pPr>
            <a:r>
              <a:rPr lang="en-US" sz="1600" b="1" dirty="0">
                <a:solidFill>
                  <a:schemeClr val="bg1"/>
                </a:solidFill>
              </a:rPr>
              <a:t>Ali</a:t>
            </a:r>
            <a:endParaRPr lang="en-US" sz="1600" dirty="0"/>
          </a:p>
        </p:txBody>
      </p:sp>
      <p:sp>
        <p:nvSpPr>
          <p:cNvPr id="9" name="Ben unit 1"/>
          <p:cNvSpPr/>
          <p:nvPr/>
        </p:nvSpPr>
        <p:spPr>
          <a:xfrm>
            <a:off x="2011680" y="3200400"/>
            <a:ext cx="1005840" cy="594360"/>
          </a:xfrm>
          <a:prstGeom prst="rect">
            <a:avLst/>
          </a:prstGeom>
          <a:solidFill>
            <a:srgbClr val="2EC4B6"/>
          </a:solidFill>
          <a:ln w="19050">
            <a:solidFill>
              <a:srgbClr val="14213D"/>
            </a:solidFill>
            <a:prstDash val="solid"/>
          </a:ln>
        </p:spPr>
      </p:sp>
      <p:sp>
        <p:nvSpPr>
          <p:cNvPr id="10" name="Text 8"/>
          <p:cNvSpPr txBox="1"/>
          <p:nvPr/>
        </p:nvSpPr>
        <p:spPr>
          <a:xfrm>
            <a:off x="2011680" y="320040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1" name="Ben unit 2"/>
          <p:cNvSpPr/>
          <p:nvPr/>
        </p:nvSpPr>
        <p:spPr>
          <a:xfrm>
            <a:off x="3017520" y="3200400"/>
            <a:ext cx="1005840" cy="594360"/>
          </a:xfrm>
          <a:prstGeom prst="rect">
            <a:avLst/>
          </a:prstGeom>
          <a:solidFill>
            <a:srgbClr val="2EC4B6"/>
          </a:solidFill>
          <a:ln w="19050">
            <a:solidFill>
              <a:srgbClr val="14213D"/>
            </a:solidFill>
            <a:prstDash val="solid"/>
          </a:ln>
        </p:spPr>
      </p:sp>
      <p:sp>
        <p:nvSpPr>
          <p:cNvPr id="12" name="Text 10"/>
          <p:cNvSpPr txBox="1"/>
          <p:nvPr/>
        </p:nvSpPr>
        <p:spPr>
          <a:xfrm>
            <a:off x="3017520" y="320040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3" name="Ben unit 3"/>
          <p:cNvSpPr/>
          <p:nvPr/>
        </p:nvSpPr>
        <p:spPr>
          <a:xfrm>
            <a:off x="4023360" y="3200400"/>
            <a:ext cx="1005840" cy="594360"/>
          </a:xfrm>
          <a:prstGeom prst="rect">
            <a:avLst/>
          </a:prstGeom>
          <a:solidFill>
            <a:srgbClr val="2EC4B6"/>
          </a:solidFill>
          <a:ln w="19050">
            <a:solidFill>
              <a:srgbClr val="14213D"/>
            </a:solidFill>
            <a:prstDash val="solid"/>
          </a:ln>
        </p:spPr>
      </p:sp>
      <p:sp>
        <p:nvSpPr>
          <p:cNvPr id="14" name="Text 12"/>
          <p:cNvSpPr txBox="1"/>
          <p:nvPr/>
        </p:nvSpPr>
        <p:spPr>
          <a:xfrm>
            <a:off x="4023360" y="320040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5" name="Text 13"/>
          <p:cNvSpPr txBox="1"/>
          <p:nvPr/>
        </p:nvSpPr>
        <p:spPr>
          <a:xfrm>
            <a:off x="640080" y="3200400"/>
            <a:ext cx="1280160" cy="594360"/>
          </a:xfrm>
          <a:prstGeom prst="rect">
            <a:avLst/>
          </a:prstGeom>
          <a:noFill/>
          <a:ln/>
        </p:spPr>
        <p:txBody>
          <a:bodyPr wrap="square" lIns="0" tIns="0" rIns="0" bIns="0" rtlCol="0" anchor="ctr"/>
          <a:lstStyle/>
          <a:p>
            <a:pPr algn="r" indent="0" marL="0">
              <a:buNone/>
            </a:pPr>
            <a:r>
              <a:rPr lang="en-US" sz="1600" b="1" dirty="0">
                <a:solidFill>
                  <a:schemeClr val="bg1"/>
                </a:solidFill>
              </a:rPr>
              <a:t>Ben</a:t>
            </a:r>
            <a:endParaRPr lang="en-US" sz="1600" dirty="0"/>
          </a:p>
        </p:txBody>
      </p:sp>
      <p:sp>
        <p:nvSpPr>
          <p:cNvPr id="16" name="total lock line"/>
          <p:cNvSpPr/>
          <p:nvPr/>
        </p:nvSpPr>
        <p:spPr>
          <a:xfrm>
            <a:off x="5303520" y="2331720"/>
            <a:ext cx="0" cy="1463040"/>
          </a:xfrm>
          <a:prstGeom prst="line">
            <a:avLst/>
          </a:prstGeom>
          <a:noFill/>
          <a:ln w="38100">
            <a:solidFill>
              <a:srgbClr val="FCA311"/>
            </a:solidFill>
            <a:prstDash val="solid"/>
          </a:ln>
        </p:spPr>
      </p:sp>
      <p:sp>
        <p:nvSpPr>
          <p:cNvPr id="17" name="Text 15"/>
          <p:cNvSpPr txBox="1"/>
          <p:nvPr/>
        </p:nvSpPr>
        <p:spPr>
          <a:xfrm>
            <a:off x="5440680" y="2651760"/>
            <a:ext cx="1828800" cy="822960"/>
          </a:xfrm>
          <a:prstGeom prst="rect">
            <a:avLst/>
          </a:prstGeom>
          <a:noFill/>
          <a:ln/>
        </p:spPr>
        <p:txBody>
          <a:bodyPr wrap="square" lIns="0" tIns="0" rIns="0" bIns="0" rtlCol="0" anchor="t"/>
          <a:lstStyle/>
          <a:p>
            <a:pPr indent="0" marL="0">
              <a:buNone/>
            </a:pPr>
            <a:r>
              <a:rPr lang="en-US" sz="1500" b="1" dirty="0">
                <a:solidFill>
                  <a:schemeClr val="accent1"/>
                </a:solidFill>
              </a:rPr>
              <a:t>4 units = 96</a:t>
            </a:r>
            <a:endParaRPr lang="en-US" sz="1500" dirty="0"/>
          </a:p>
          <a:p>
            <a:pPr indent="0" marL="0">
              <a:buNone/>
            </a:pPr>
            <a:r>
              <a:rPr lang="en-US" sz="1500" b="1" dirty="0">
                <a:solidFill>
                  <a:schemeClr val="accent1"/>
                </a:solidFill>
              </a:rPr>
              <a:t>(total locked)</a:t>
            </a:r>
            <a:endParaRPr lang="en-US" sz="1500" dirty="0"/>
          </a:p>
        </p:txBody>
      </p:sp>
      <p:sp>
        <p:nvSpPr>
          <p:cNvPr id="18" name="Text 16"/>
          <p:cNvSpPr txBox="1"/>
          <p:nvPr/>
        </p:nvSpPr>
        <p:spPr>
          <a:xfrm>
            <a:off x="548640" y="4114800"/>
            <a:ext cx="6217920" cy="365760"/>
          </a:xfrm>
          <a:prstGeom prst="rect">
            <a:avLst/>
          </a:prstGeom>
          <a:noFill/>
          <a:ln/>
        </p:spPr>
        <p:txBody>
          <a:bodyPr wrap="square" lIns="0" tIns="0" rIns="0" bIns="0" rtlCol="0" anchor="t"/>
          <a:lstStyle/>
          <a:p>
            <a:pPr indent="0" marL="0">
              <a:buNone/>
            </a:pPr>
            <a:r>
              <a:rPr lang="en-US" sz="1500" i="1" dirty="0">
                <a:solidFill>
                  <a:srgbClr val="8D99AE"/>
                </a:solidFill>
              </a:rPr>
              <a:t>Ali at first = after + the 12 he gave</a:t>
            </a:r>
            <a:endParaRPr lang="en-US" sz="1500" dirty="0"/>
          </a:p>
        </p:txBody>
      </p:sp>
      <p:sp>
        <p:nvSpPr>
          <p:cNvPr id="19" name="steps card"/>
          <p:cNvSpPr/>
          <p:nvPr/>
        </p:nvSpPr>
        <p:spPr>
          <a:xfrm>
            <a:off x="6949440" y="1234440"/>
            <a:ext cx="4663440" cy="3611880"/>
          </a:xfrm>
          <a:prstGeom prst="roundRect">
            <a:avLst>
              <a:gd name="adj" fmla="val 3038"/>
            </a:avLst>
          </a:prstGeom>
          <a:solidFill>
            <a:srgbClr val="253A66"/>
          </a:solidFill>
          <a:ln/>
        </p:spPr>
      </p:sp>
      <p:sp>
        <p:nvSpPr>
          <p:cNvPr id="20" name="Text 18"/>
          <p:cNvSpPr txBox="1"/>
          <p:nvPr/>
        </p:nvSpPr>
        <p:spPr>
          <a:xfrm>
            <a:off x="7178040" y="1417320"/>
            <a:ext cx="4251960" cy="3291840"/>
          </a:xfrm>
          <a:prstGeom prst="rect">
            <a:avLst/>
          </a:prstGeom>
          <a:noFill/>
          <a:ln/>
        </p:spPr>
        <p:txBody>
          <a:bodyPr wrap="square" lIns="0" tIns="0" rIns="0" bIns="0" rtlCol="0" anchor="t"/>
          <a:lstStyle/>
          <a:p>
            <a:pPr indent="0" marL="0">
              <a:spcAft>
                <a:spcPts val="1000"/>
              </a:spcAft>
              <a:buNone/>
            </a:pPr>
            <a:r>
              <a:rPr lang="en-US" sz="1900" dirty="0">
                <a:solidFill>
                  <a:schemeClr val="bg1"/>
                </a:solidFill>
              </a:rPr>
              <a:t>1. Marbles only move, so the total stays 96.</a:t>
            </a:r>
            <a:endParaRPr lang="en-US" sz="1900" dirty="0"/>
          </a:p>
          <a:p>
            <a:pPr indent="0" marL="0">
              <a:spcAft>
                <a:spcPts val="1000"/>
              </a:spcAft>
              <a:buNone/>
            </a:pPr>
            <a:r>
              <a:rPr lang="en-US" sz="1900" dirty="0">
                <a:solidFill>
                  <a:schemeClr val="bg1"/>
                </a:solidFill>
              </a:rPr>
              <a:t>2. After: Ali 1 unit, Ben 3 units → 4 units = 96.</a:t>
            </a:r>
            <a:endParaRPr lang="en-US" sz="1900" dirty="0"/>
          </a:p>
          <a:p>
            <a:pPr indent="0" marL="0">
              <a:spcAft>
                <a:spcPts val="1000"/>
              </a:spcAft>
              <a:buNone/>
            </a:pPr>
            <a:r>
              <a:rPr lang="en-US" sz="1900" dirty="0">
                <a:solidFill>
                  <a:schemeClr val="bg1"/>
                </a:solidFill>
              </a:rPr>
              <a:t>3. 1 unit = 96 ÷ 4 = 24 (Ali after).</a:t>
            </a:r>
            <a:endParaRPr lang="en-US" sz="1900" dirty="0"/>
          </a:p>
          <a:p>
            <a:pPr indent="0" marL="0">
              <a:spcAft>
                <a:spcPts val="1000"/>
              </a:spcAft>
              <a:buNone/>
            </a:pPr>
            <a:r>
              <a:rPr lang="en-US" sz="1900" dirty="0">
                <a:solidFill>
                  <a:schemeClr val="bg1"/>
                </a:solidFill>
              </a:rPr>
              <a:t>4. Ali at first = 24 + 12 = 36 marbles.</a:t>
            </a:r>
            <a:endParaRPr lang="en-US" sz="1900" dirty="0"/>
          </a:p>
        </p:txBody>
      </p:sp>
      <p:sp>
        <p:nvSpPr>
          <p:cNvPr id="21" name="trickster mistake"/>
          <p:cNvSpPr/>
          <p:nvPr/>
        </p:nvSpPr>
        <p:spPr>
          <a:xfrm>
            <a:off x="548640" y="5074920"/>
            <a:ext cx="5486400" cy="1097280"/>
          </a:xfrm>
          <a:prstGeom prst="roundRect">
            <a:avLst>
              <a:gd name="adj" fmla="val 10000"/>
            </a:avLst>
          </a:prstGeom>
          <a:solidFill>
            <a:srgbClr val="253A66"/>
          </a:solidFill>
          <a:ln w="25400">
            <a:solidFill>
              <a:srgbClr val="EF476F"/>
            </a:solidFill>
            <a:prstDash val="solid"/>
          </a:ln>
        </p:spPr>
      </p:sp>
      <p:sp>
        <p:nvSpPr>
          <p:cNvPr id="22" name="Text 20"/>
          <p:cNvSpPr txBox="1"/>
          <p:nvPr/>
        </p:nvSpPr>
        <p:spPr>
          <a:xfrm>
            <a:off x="777240" y="5138928"/>
            <a:ext cx="5074920" cy="969264"/>
          </a:xfrm>
          <a:prstGeom prst="rect">
            <a:avLst/>
          </a:prstGeom>
          <a:noFill/>
          <a:ln/>
        </p:spPr>
        <p:txBody>
          <a:bodyPr wrap="square" lIns="0" tIns="0" rIns="0" bIns="0" rtlCol="0" anchor="ctr"/>
          <a:lstStyle/>
          <a:p>
            <a:pPr indent="0" marL="0">
              <a:buNone/>
            </a:pPr>
            <a:r>
              <a:rPr lang="en-US" sz="1500" b="1" dirty="0">
                <a:solidFill>
                  <a:schemeClr val="accent3"/>
                </a:solidFill>
              </a:rPr>
              <a:t>Trickster’s mistake: </a:t>
            </a:r>
            <a:pPr indent="0" marL="0">
              <a:buNone/>
            </a:pPr>
            <a:r>
              <a:rPr lang="en-US" sz="1500" dirty="0">
                <a:solidFill>
                  <a:schemeClr val="bg1"/>
                </a:solidFill>
              </a:rPr>
              <a:t>“3 times” describes AFTER, and it makes 4 units, not 3. He also never undid the 12.</a:t>
            </a:r>
            <a:endParaRPr lang="en-US" sz="1500" dirty="0"/>
          </a:p>
        </p:txBody>
      </p:sp>
      <p:sp>
        <p:nvSpPr>
          <p:cNvPr id="23" name="tick card"/>
          <p:cNvSpPr/>
          <p:nvPr/>
        </p:nvSpPr>
        <p:spPr>
          <a:xfrm>
            <a:off x="6217920" y="5074920"/>
            <a:ext cx="5394960" cy="1097280"/>
          </a:xfrm>
          <a:prstGeom prst="roundRect">
            <a:avLst>
              <a:gd name="adj" fmla="val 10000"/>
            </a:avLst>
          </a:prstGeom>
          <a:solidFill>
            <a:srgbClr val="253A66"/>
          </a:solidFill>
          <a:ln w="25400">
            <a:solidFill>
              <a:srgbClr val="2EC4B6"/>
            </a:solidFill>
            <a:prstDash val="solid"/>
          </a:ln>
        </p:spPr>
      </p:sp>
      <p:sp>
        <p:nvSpPr>
          <p:cNvPr id="24" name="Text 22"/>
          <p:cNvSpPr txBox="1"/>
          <p:nvPr/>
        </p:nvSpPr>
        <p:spPr>
          <a:xfrm>
            <a:off x="6446520" y="5138928"/>
            <a:ext cx="4983480" cy="969264"/>
          </a:xfrm>
          <a:prstGeom prst="rect">
            <a:avLst/>
          </a:prstGeom>
          <a:noFill/>
          <a:ln/>
        </p:spPr>
        <p:txBody>
          <a:bodyPr wrap="square" lIns="0" tIns="0" rIns="0" bIns="0" rtlCol="0" anchor="ctr"/>
          <a:lstStyle/>
          <a:p>
            <a:pPr indent="0" marL="0">
              <a:buNone/>
            </a:pPr>
            <a:r>
              <a:rPr lang="en-US" sz="1500" b="1" dirty="0">
                <a:solidFill>
                  <a:schemeClr val="accent2"/>
                </a:solidFill>
              </a:rPr>
              <a:t>TICK: </a:t>
            </a:r>
            <a:pPr indent="0" marL="0">
              <a:buNone/>
            </a:pPr>
            <a:r>
              <a:rPr lang="en-US" sz="1500" dirty="0">
                <a:solidFill>
                  <a:schemeClr val="bg1"/>
                </a:solidFill>
              </a:rPr>
              <a:t>The question asks for Ali at FIRST: 36, not 24. Stopping at 24 is the in-between trap.</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Round 2</a:t>
            </a:r>
            <a:endParaRPr lang="en-US" sz="3400" dirty="0"/>
          </a:p>
        </p:txBody>
      </p:sp>
      <p:sp>
        <p:nvSpPr>
          <p:cNvPr id="3" name="story card"/>
          <p:cNvSpPr/>
          <p:nvPr/>
        </p:nvSpPr>
        <p:spPr>
          <a:xfrm>
            <a:off x="548640" y="1325880"/>
            <a:ext cx="7315200" cy="3291840"/>
          </a:xfrm>
          <a:prstGeom prst="roundRect">
            <a:avLst>
              <a:gd name="adj" fmla="val 3333"/>
            </a:avLst>
          </a:prstGeom>
          <a:solidFill>
            <a:srgbClr val="FFFFFF"/>
          </a:solidFill>
          <a:ln/>
        </p:spPr>
      </p:sp>
      <p:sp>
        <p:nvSpPr>
          <p:cNvPr id="4" name="Text 2"/>
          <p:cNvSpPr txBox="1"/>
          <p:nvPr/>
        </p:nvSpPr>
        <p:spPr>
          <a:xfrm>
            <a:off x="868680" y="1554480"/>
            <a:ext cx="6675120" cy="2834640"/>
          </a:xfrm>
          <a:prstGeom prst="rect">
            <a:avLst/>
          </a:prstGeom>
          <a:noFill/>
          <a:ln/>
        </p:spPr>
        <p:txBody>
          <a:bodyPr wrap="square" lIns="0" tIns="0" rIns="0" bIns="0" rtlCol="0" anchor="ctr"/>
          <a:lstStyle/>
          <a:p>
            <a:pPr indent="0" marL="0">
              <a:buNone/>
            </a:pPr>
            <a:r>
              <a:rPr lang="en-US" sz="2400" dirty="0">
                <a:solidFill>
                  <a:schemeClr val="tx2"/>
                </a:solidFill>
              </a:rPr>
              <a:t>Rope A was 300 cm long. Rope B was 120 cm long. The same length was cut from each rope. Then Rope A was 4 times as long as Rope B. How long was Rope B in the end? Give your answer in metres.</a:t>
            </a:r>
            <a:endParaRPr lang="en-US" sz="2400" dirty="0"/>
          </a:p>
        </p:txBody>
      </p:sp>
      <p:sp>
        <p:nvSpPr>
          <p:cNvPr id="5" name="trickster bubble"/>
          <p:cNvSpPr/>
          <p:nvPr/>
        </p:nvSpPr>
        <p:spPr>
          <a:xfrm>
            <a:off x="8138160" y="1325880"/>
            <a:ext cx="3474720" cy="3291840"/>
          </a:xfrm>
          <a:prstGeom prst="roundRect">
            <a:avLst>
              <a:gd name="adj" fmla="val 3333"/>
            </a:avLst>
          </a:prstGeom>
          <a:solidFill>
            <a:srgbClr val="253A66"/>
          </a:solidFill>
          <a:ln w="25400">
            <a:solidFill>
              <a:srgbClr val="EF476F"/>
            </a:solidFill>
            <a:prstDash val="solid"/>
          </a:ln>
        </p:spPr>
      </p:sp>
      <p:sp>
        <p:nvSpPr>
          <p:cNvPr id="6" name="trickster circle"/>
          <p:cNvSpPr/>
          <p:nvPr/>
        </p:nvSpPr>
        <p:spPr>
          <a:xfrm>
            <a:off x="8412480" y="1554480"/>
            <a:ext cx="731520" cy="731520"/>
          </a:xfrm>
          <a:prstGeom prst="ellipse">
            <a:avLst/>
          </a:prstGeom>
          <a:solidFill>
            <a:srgbClr val="EF476F"/>
          </a:solidFill>
          <a:ln/>
        </p:spPr>
      </p:sp>
      <p:pic>
        <p:nvPicPr>
          <p:cNvPr id="7" name="trickster icon" descr="preencoded.png">    </p:cNvPr>
          <p:cNvPicPr>
            <a:picLocks noChangeAspect="1"/>
          </p:cNvPicPr>
          <p:nvPr/>
        </p:nvPicPr>
        <p:blipFill>
          <a:blip r:embed="rId1"/>
          <a:stretch>
            <a:fillRect/>
          </a:stretch>
        </p:blipFill>
        <p:spPr>
          <a:xfrm>
            <a:off x="8573414" y="1715414"/>
            <a:ext cx="409651" cy="409651"/>
          </a:xfrm>
          <a:prstGeom prst="rect">
            <a:avLst/>
          </a:prstGeom>
        </p:spPr>
      </p:pic>
      <p:sp>
        <p:nvSpPr>
          <p:cNvPr id="8" name="Text 5"/>
          <p:cNvSpPr txBox="1"/>
          <p:nvPr/>
        </p:nvSpPr>
        <p:spPr>
          <a:xfrm>
            <a:off x="9281160" y="1691640"/>
            <a:ext cx="2194560" cy="457200"/>
          </a:xfrm>
          <a:prstGeom prst="rect">
            <a:avLst/>
          </a:prstGeom>
          <a:noFill/>
          <a:ln/>
        </p:spPr>
        <p:txBody>
          <a:bodyPr wrap="square" lIns="0" tIns="0" rIns="0" bIns="0" rtlCol="0" anchor="ctr"/>
          <a:lstStyle/>
          <a:p>
            <a:pPr indent="0" marL="0">
              <a:buNone/>
            </a:pPr>
            <a:r>
              <a:rPr lang="en-US" sz="1600" b="1" dirty="0">
                <a:solidFill>
                  <a:schemeClr val="accent3"/>
                </a:solidFill>
              </a:rPr>
              <a:t>Trickster says:</a:t>
            </a:r>
            <a:endParaRPr lang="en-US" sz="1600" dirty="0"/>
          </a:p>
        </p:txBody>
      </p:sp>
      <p:sp>
        <p:nvSpPr>
          <p:cNvPr id="9" name="Text 6"/>
          <p:cNvSpPr txBox="1"/>
          <p:nvPr/>
        </p:nvSpPr>
        <p:spPr>
          <a:xfrm>
            <a:off x="8412480" y="2514600"/>
            <a:ext cx="2971800" cy="914400"/>
          </a:xfrm>
          <a:prstGeom prst="rect">
            <a:avLst/>
          </a:prstGeom>
          <a:noFill/>
          <a:ln/>
        </p:spPr>
        <p:txBody>
          <a:bodyPr wrap="square" lIns="0" tIns="0" rIns="0" bIns="0" rtlCol="0" anchor="t"/>
          <a:lstStyle/>
          <a:p>
            <a:pPr indent="0" marL="0">
              <a:buNone/>
            </a:pPr>
            <a:r>
              <a:rPr lang="en-US" sz="2600" b="1" dirty="0">
                <a:solidFill>
                  <a:schemeClr val="bg1"/>
                </a:solidFill>
              </a:rPr>
              <a:t>300 ÷ 4 = 75 cm</a:t>
            </a:r>
            <a:endParaRPr lang="en-US" sz="2600" dirty="0"/>
          </a:p>
        </p:txBody>
      </p:sp>
      <p:sp>
        <p:nvSpPr>
          <p:cNvPr id="10" name="Text 7"/>
          <p:cNvSpPr txBox="1"/>
          <p:nvPr/>
        </p:nvSpPr>
        <p:spPr>
          <a:xfrm>
            <a:off x="8412480" y="3611880"/>
            <a:ext cx="2971800" cy="731520"/>
          </a:xfrm>
          <a:prstGeom prst="rect">
            <a:avLst/>
          </a:prstGeom>
          <a:noFill/>
          <a:ln/>
        </p:spPr>
        <p:txBody>
          <a:bodyPr wrap="square" lIns="0" tIns="0" rIns="0" bIns="0" rtlCol="0" anchor="t"/>
          <a:lstStyle/>
          <a:p>
            <a:pPr indent="0" marL="0">
              <a:buNone/>
            </a:pPr>
            <a:r>
              <a:rPr lang="en-US" sz="1600" i="1" dirty="0">
                <a:solidFill>
                  <a:srgbClr val="8D99AE"/>
                </a:solidFill>
              </a:rPr>
              <a:t>Why is he wrong?</a:t>
            </a:r>
            <a:endParaRPr lang="en-US" sz="1600" dirty="0"/>
          </a:p>
        </p:txBody>
      </p:sp>
      <p:sp>
        <p:nvSpPr>
          <p:cNvPr id="11" name="step CIRCLE"/>
          <p:cNvSpPr/>
          <p:nvPr/>
        </p:nvSpPr>
        <p:spPr>
          <a:xfrm>
            <a:off x="548640" y="4892040"/>
            <a:ext cx="2651760" cy="868680"/>
          </a:xfrm>
          <a:prstGeom prst="roundRect">
            <a:avLst>
              <a:gd name="adj" fmla="val 12632"/>
            </a:avLst>
          </a:prstGeom>
          <a:solidFill>
            <a:srgbClr val="253A66"/>
          </a:solidFill>
          <a:ln/>
        </p:spPr>
      </p:sp>
      <p:sp>
        <p:nvSpPr>
          <p:cNvPr id="12" name="Text 9"/>
          <p:cNvSpPr txBox="1"/>
          <p:nvPr/>
        </p:nvSpPr>
        <p:spPr>
          <a:xfrm>
            <a:off x="73152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CIRCLE</a:t>
            </a:r>
            <a:endParaRPr lang="en-US" sz="1600" dirty="0"/>
          </a:p>
        </p:txBody>
      </p:sp>
      <p:sp>
        <p:nvSpPr>
          <p:cNvPr id="13" name="Text 10"/>
          <p:cNvSpPr txBox="1"/>
          <p:nvPr/>
        </p:nvSpPr>
        <p:spPr>
          <a:xfrm>
            <a:off x="73152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30 s</a:t>
            </a:r>
            <a:endParaRPr lang="en-US" sz="1400" dirty="0"/>
          </a:p>
        </p:txBody>
      </p:sp>
      <p:sp>
        <p:nvSpPr>
          <p:cNvPr id="14" name="step LOCK in chat"/>
          <p:cNvSpPr/>
          <p:nvPr/>
        </p:nvSpPr>
        <p:spPr>
          <a:xfrm>
            <a:off x="3337560" y="4892040"/>
            <a:ext cx="2651760" cy="868680"/>
          </a:xfrm>
          <a:prstGeom prst="roundRect">
            <a:avLst>
              <a:gd name="adj" fmla="val 12632"/>
            </a:avLst>
          </a:prstGeom>
          <a:solidFill>
            <a:srgbClr val="253A66"/>
          </a:solidFill>
          <a:ln/>
        </p:spPr>
      </p:sp>
      <p:sp>
        <p:nvSpPr>
          <p:cNvPr id="15" name="Text 12"/>
          <p:cNvSpPr txBox="1"/>
          <p:nvPr/>
        </p:nvSpPr>
        <p:spPr>
          <a:xfrm>
            <a:off x="352044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LOCK in chat</a:t>
            </a:r>
            <a:endParaRPr lang="en-US" sz="1600" dirty="0"/>
          </a:p>
        </p:txBody>
      </p:sp>
      <p:sp>
        <p:nvSpPr>
          <p:cNvPr id="16" name="Text 13"/>
          <p:cNvSpPr txBox="1"/>
          <p:nvPr/>
        </p:nvSpPr>
        <p:spPr>
          <a:xfrm>
            <a:off x="352044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20 s</a:t>
            </a:r>
            <a:endParaRPr lang="en-US" sz="1400" dirty="0"/>
          </a:p>
        </p:txBody>
      </p:sp>
      <p:sp>
        <p:nvSpPr>
          <p:cNvPr id="17" name="step DRAW + solve"/>
          <p:cNvSpPr/>
          <p:nvPr/>
        </p:nvSpPr>
        <p:spPr>
          <a:xfrm>
            <a:off x="6126480" y="4892040"/>
            <a:ext cx="2651760" cy="868680"/>
          </a:xfrm>
          <a:prstGeom prst="roundRect">
            <a:avLst>
              <a:gd name="adj" fmla="val 12632"/>
            </a:avLst>
          </a:prstGeom>
          <a:solidFill>
            <a:srgbClr val="253A66"/>
          </a:solidFill>
          <a:ln/>
        </p:spPr>
      </p:sp>
      <p:sp>
        <p:nvSpPr>
          <p:cNvPr id="18" name="Text 15"/>
          <p:cNvSpPr txBox="1"/>
          <p:nvPr/>
        </p:nvSpPr>
        <p:spPr>
          <a:xfrm>
            <a:off x="630936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DRAW + solve</a:t>
            </a:r>
            <a:endParaRPr lang="en-US" sz="1600" dirty="0"/>
          </a:p>
        </p:txBody>
      </p:sp>
      <p:sp>
        <p:nvSpPr>
          <p:cNvPr id="19" name="Text 16"/>
          <p:cNvSpPr txBox="1"/>
          <p:nvPr/>
        </p:nvSpPr>
        <p:spPr>
          <a:xfrm>
            <a:off x="630936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2 min</a:t>
            </a:r>
            <a:endParaRPr lang="en-US" sz="1400" dirty="0"/>
          </a:p>
        </p:txBody>
      </p:sp>
      <p:sp>
        <p:nvSpPr>
          <p:cNvPr id="20" name="step TICK"/>
          <p:cNvSpPr/>
          <p:nvPr/>
        </p:nvSpPr>
        <p:spPr>
          <a:xfrm>
            <a:off x="8915400" y="4892040"/>
            <a:ext cx="2651760" cy="868680"/>
          </a:xfrm>
          <a:prstGeom prst="roundRect">
            <a:avLst>
              <a:gd name="adj" fmla="val 12632"/>
            </a:avLst>
          </a:prstGeom>
          <a:solidFill>
            <a:srgbClr val="253A66"/>
          </a:solidFill>
          <a:ln/>
        </p:spPr>
      </p:sp>
      <p:sp>
        <p:nvSpPr>
          <p:cNvPr id="21" name="Text 18"/>
          <p:cNvSpPr txBox="1"/>
          <p:nvPr/>
        </p:nvSpPr>
        <p:spPr>
          <a:xfrm>
            <a:off x="909828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TICK</a:t>
            </a:r>
            <a:endParaRPr lang="en-US" sz="1600" dirty="0"/>
          </a:p>
        </p:txBody>
      </p:sp>
      <p:sp>
        <p:nvSpPr>
          <p:cNvPr id="22" name="Text 19"/>
          <p:cNvSpPr txBox="1"/>
          <p:nvPr/>
        </p:nvSpPr>
        <p:spPr>
          <a:xfrm>
            <a:off x="909828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10 s</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Round 2 · how to solve it</a:t>
            </a:r>
            <a:endParaRPr lang="en-US" sz="3400" dirty="0"/>
          </a:p>
        </p:txBody>
      </p:sp>
      <p:sp>
        <p:nvSpPr>
          <p:cNvPr id="3" name="chip Lock: DIFFERENCE (180 cm)"/>
          <p:cNvSpPr/>
          <p:nvPr/>
        </p:nvSpPr>
        <p:spPr>
          <a:xfrm>
            <a:off x="548640" y="1234440"/>
            <a:ext cx="3291840" cy="384048"/>
          </a:xfrm>
          <a:prstGeom prst="roundRect">
            <a:avLst>
              <a:gd name="adj" fmla="val 50000"/>
            </a:avLst>
          </a:prstGeom>
          <a:solidFill>
            <a:srgbClr val="FCA311"/>
          </a:solidFill>
          <a:ln/>
        </p:spPr>
      </p:sp>
      <p:sp>
        <p:nvSpPr>
          <p:cNvPr id="4" name="Text 2"/>
          <p:cNvSpPr txBox="1"/>
          <p:nvPr/>
        </p:nvSpPr>
        <p:spPr>
          <a:xfrm>
            <a:off x="548640" y="1234440"/>
            <a:ext cx="3291840" cy="384048"/>
          </a:xfrm>
          <a:prstGeom prst="rect">
            <a:avLst/>
          </a:prstGeom>
          <a:noFill/>
          <a:ln/>
        </p:spPr>
        <p:txBody>
          <a:bodyPr wrap="square" lIns="0" tIns="0" rIns="0" bIns="0" rtlCol="0" anchor="ctr"/>
          <a:lstStyle/>
          <a:p>
            <a:pPr algn="ctr" indent="0" marL="0">
              <a:buNone/>
            </a:pPr>
            <a:r>
              <a:rPr lang="en-US" sz="1400" b="1" dirty="0">
                <a:solidFill>
                  <a:srgbClr val="14213D"/>
                </a:solidFill>
              </a:rPr>
              <a:t>Lock: DIFFERENCE (180 cm)</a:t>
            </a:r>
            <a:endParaRPr lang="en-US" sz="1400" dirty="0"/>
          </a:p>
        </p:txBody>
      </p:sp>
      <p:sp>
        <p:nvSpPr>
          <p:cNvPr id="5" name="Text 3"/>
          <p:cNvSpPr txBox="1"/>
          <p:nvPr/>
        </p:nvSpPr>
        <p:spPr>
          <a:xfrm>
            <a:off x="548640" y="1874520"/>
            <a:ext cx="1371600" cy="320040"/>
          </a:xfrm>
          <a:prstGeom prst="rect">
            <a:avLst/>
          </a:prstGeom>
          <a:noFill/>
          <a:ln/>
        </p:spPr>
        <p:txBody>
          <a:bodyPr wrap="square" lIns="0" tIns="0" rIns="0" bIns="0" rtlCol="0" anchor="t"/>
          <a:lstStyle/>
          <a:p>
            <a:pPr indent="0" marL="0">
              <a:buNone/>
            </a:pPr>
            <a:r>
              <a:rPr lang="en-US" sz="1500" b="1" dirty="0">
                <a:solidFill>
                  <a:schemeClr val="accent5"/>
                </a:solidFill>
              </a:rPr>
              <a:t>End</a:t>
            </a:r>
            <a:endParaRPr lang="en-US" sz="1500" dirty="0"/>
          </a:p>
        </p:txBody>
      </p:sp>
      <p:sp>
        <p:nvSpPr>
          <p:cNvPr id="6" name="Rope A unit 1"/>
          <p:cNvSpPr/>
          <p:nvPr/>
        </p:nvSpPr>
        <p:spPr>
          <a:xfrm>
            <a:off x="2011680" y="2331720"/>
            <a:ext cx="960120" cy="594360"/>
          </a:xfrm>
          <a:prstGeom prst="rect">
            <a:avLst/>
          </a:prstGeom>
          <a:solidFill>
            <a:srgbClr val="4361EE"/>
          </a:solidFill>
          <a:ln w="19050">
            <a:solidFill>
              <a:srgbClr val="14213D"/>
            </a:solidFill>
            <a:prstDash val="solid"/>
          </a:ln>
        </p:spPr>
      </p:sp>
      <p:sp>
        <p:nvSpPr>
          <p:cNvPr id="7" name="Text 5"/>
          <p:cNvSpPr txBox="1"/>
          <p:nvPr/>
        </p:nvSpPr>
        <p:spPr>
          <a:xfrm>
            <a:off x="2011680" y="2331720"/>
            <a:ext cx="96012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8" name="Rope A unit 2"/>
          <p:cNvSpPr/>
          <p:nvPr/>
        </p:nvSpPr>
        <p:spPr>
          <a:xfrm>
            <a:off x="2971800" y="2331720"/>
            <a:ext cx="960120" cy="594360"/>
          </a:xfrm>
          <a:prstGeom prst="rect">
            <a:avLst/>
          </a:prstGeom>
          <a:solidFill>
            <a:srgbClr val="4361EE"/>
          </a:solidFill>
          <a:ln w="19050">
            <a:solidFill>
              <a:srgbClr val="14213D"/>
            </a:solidFill>
            <a:prstDash val="solid"/>
          </a:ln>
        </p:spPr>
      </p:sp>
      <p:sp>
        <p:nvSpPr>
          <p:cNvPr id="9" name="Text 7"/>
          <p:cNvSpPr txBox="1"/>
          <p:nvPr/>
        </p:nvSpPr>
        <p:spPr>
          <a:xfrm>
            <a:off x="2971800" y="2331720"/>
            <a:ext cx="96012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0" name="Rope A unit 3"/>
          <p:cNvSpPr/>
          <p:nvPr/>
        </p:nvSpPr>
        <p:spPr>
          <a:xfrm>
            <a:off x="3931920" y="2331720"/>
            <a:ext cx="960120" cy="594360"/>
          </a:xfrm>
          <a:prstGeom prst="rect">
            <a:avLst/>
          </a:prstGeom>
          <a:solidFill>
            <a:srgbClr val="4361EE"/>
          </a:solidFill>
          <a:ln w="19050">
            <a:solidFill>
              <a:srgbClr val="14213D"/>
            </a:solidFill>
            <a:prstDash val="solid"/>
          </a:ln>
        </p:spPr>
      </p:sp>
      <p:sp>
        <p:nvSpPr>
          <p:cNvPr id="11" name="Text 9"/>
          <p:cNvSpPr txBox="1"/>
          <p:nvPr/>
        </p:nvSpPr>
        <p:spPr>
          <a:xfrm>
            <a:off x="3931920" y="2331720"/>
            <a:ext cx="96012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2" name="Rope A unit 4"/>
          <p:cNvSpPr/>
          <p:nvPr/>
        </p:nvSpPr>
        <p:spPr>
          <a:xfrm>
            <a:off x="4892040" y="2331720"/>
            <a:ext cx="960120" cy="594360"/>
          </a:xfrm>
          <a:prstGeom prst="rect">
            <a:avLst/>
          </a:prstGeom>
          <a:solidFill>
            <a:srgbClr val="4361EE"/>
          </a:solidFill>
          <a:ln w="19050">
            <a:solidFill>
              <a:srgbClr val="14213D"/>
            </a:solidFill>
            <a:prstDash val="solid"/>
          </a:ln>
        </p:spPr>
      </p:sp>
      <p:sp>
        <p:nvSpPr>
          <p:cNvPr id="13" name="Text 11"/>
          <p:cNvSpPr txBox="1"/>
          <p:nvPr/>
        </p:nvSpPr>
        <p:spPr>
          <a:xfrm>
            <a:off x="4892040" y="2331720"/>
            <a:ext cx="96012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4" name="Text 12"/>
          <p:cNvSpPr txBox="1"/>
          <p:nvPr/>
        </p:nvSpPr>
        <p:spPr>
          <a:xfrm>
            <a:off x="640080" y="2331720"/>
            <a:ext cx="1280160" cy="594360"/>
          </a:xfrm>
          <a:prstGeom prst="rect">
            <a:avLst/>
          </a:prstGeom>
          <a:noFill/>
          <a:ln/>
        </p:spPr>
        <p:txBody>
          <a:bodyPr wrap="square" lIns="0" tIns="0" rIns="0" bIns="0" rtlCol="0" anchor="ctr"/>
          <a:lstStyle/>
          <a:p>
            <a:pPr algn="r" indent="0" marL="0">
              <a:buNone/>
            </a:pPr>
            <a:r>
              <a:rPr lang="en-US" sz="1600" b="1" dirty="0">
                <a:solidFill>
                  <a:schemeClr val="bg1"/>
                </a:solidFill>
              </a:rPr>
              <a:t>Rope A</a:t>
            </a:r>
            <a:endParaRPr lang="en-US" sz="1600" dirty="0"/>
          </a:p>
        </p:txBody>
      </p:sp>
      <p:sp>
        <p:nvSpPr>
          <p:cNvPr id="15" name="Rope B unit 1"/>
          <p:cNvSpPr/>
          <p:nvPr/>
        </p:nvSpPr>
        <p:spPr>
          <a:xfrm>
            <a:off x="2011680" y="3200400"/>
            <a:ext cx="960120" cy="594360"/>
          </a:xfrm>
          <a:prstGeom prst="rect">
            <a:avLst/>
          </a:prstGeom>
          <a:solidFill>
            <a:srgbClr val="2EC4B6"/>
          </a:solidFill>
          <a:ln w="19050">
            <a:solidFill>
              <a:srgbClr val="14213D"/>
            </a:solidFill>
            <a:prstDash val="solid"/>
          </a:ln>
        </p:spPr>
      </p:sp>
      <p:sp>
        <p:nvSpPr>
          <p:cNvPr id="16" name="Text 14"/>
          <p:cNvSpPr txBox="1"/>
          <p:nvPr/>
        </p:nvSpPr>
        <p:spPr>
          <a:xfrm>
            <a:off x="2011680" y="3200400"/>
            <a:ext cx="96012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7" name="Text 15"/>
          <p:cNvSpPr txBox="1"/>
          <p:nvPr/>
        </p:nvSpPr>
        <p:spPr>
          <a:xfrm>
            <a:off x="640080" y="3200400"/>
            <a:ext cx="1280160" cy="594360"/>
          </a:xfrm>
          <a:prstGeom prst="rect">
            <a:avLst/>
          </a:prstGeom>
          <a:noFill/>
          <a:ln/>
        </p:spPr>
        <p:txBody>
          <a:bodyPr wrap="square" lIns="0" tIns="0" rIns="0" bIns="0" rtlCol="0" anchor="ctr"/>
          <a:lstStyle/>
          <a:p>
            <a:pPr algn="r" indent="0" marL="0">
              <a:buNone/>
            </a:pPr>
            <a:r>
              <a:rPr lang="en-US" sz="1600" b="1" dirty="0">
                <a:solidFill>
                  <a:schemeClr val="bg1"/>
                </a:solidFill>
              </a:rPr>
              <a:t>Rope B</a:t>
            </a:r>
            <a:endParaRPr lang="en-US" sz="1600" dirty="0"/>
          </a:p>
        </p:txBody>
      </p:sp>
      <p:sp>
        <p:nvSpPr>
          <p:cNvPr id="18" name="difference bracket line"/>
          <p:cNvSpPr/>
          <p:nvPr/>
        </p:nvSpPr>
        <p:spPr>
          <a:xfrm>
            <a:off x="2971800" y="3977640"/>
            <a:ext cx="2880360" cy="0"/>
          </a:xfrm>
          <a:prstGeom prst="line">
            <a:avLst/>
          </a:prstGeom>
          <a:noFill/>
          <a:ln w="31750">
            <a:solidFill>
              <a:srgbClr val="FCA311"/>
            </a:solidFill>
            <a:prstDash val="solid"/>
          </a:ln>
        </p:spPr>
      </p:sp>
      <p:sp>
        <p:nvSpPr>
          <p:cNvPr id="19" name="difference bracket tick L"/>
          <p:cNvSpPr/>
          <p:nvPr/>
        </p:nvSpPr>
        <p:spPr>
          <a:xfrm flipV="1">
            <a:off x="2971800" y="3977640"/>
            <a:ext cx="0" cy="109728"/>
          </a:xfrm>
          <a:prstGeom prst="line">
            <a:avLst/>
          </a:prstGeom>
          <a:noFill/>
          <a:ln w="31750">
            <a:solidFill>
              <a:srgbClr val="FCA311"/>
            </a:solidFill>
            <a:prstDash val="solid"/>
          </a:ln>
        </p:spPr>
      </p:sp>
      <p:sp>
        <p:nvSpPr>
          <p:cNvPr id="20" name="difference bracket tick R"/>
          <p:cNvSpPr/>
          <p:nvPr/>
        </p:nvSpPr>
        <p:spPr>
          <a:xfrm flipV="1">
            <a:off x="5852160" y="3977640"/>
            <a:ext cx="0" cy="109728"/>
          </a:xfrm>
          <a:prstGeom prst="line">
            <a:avLst/>
          </a:prstGeom>
          <a:noFill/>
          <a:ln w="31750">
            <a:solidFill>
              <a:srgbClr val="FCA311"/>
            </a:solidFill>
            <a:prstDash val="solid"/>
          </a:ln>
        </p:spPr>
      </p:sp>
      <p:sp>
        <p:nvSpPr>
          <p:cNvPr id="21" name="Text 19"/>
          <p:cNvSpPr txBox="1"/>
          <p:nvPr/>
        </p:nvSpPr>
        <p:spPr>
          <a:xfrm>
            <a:off x="2971800" y="4023360"/>
            <a:ext cx="2880360" cy="347472"/>
          </a:xfrm>
          <a:prstGeom prst="rect">
            <a:avLst/>
          </a:prstGeom>
          <a:noFill/>
          <a:ln/>
        </p:spPr>
        <p:txBody>
          <a:bodyPr wrap="square" lIns="0" tIns="0" rIns="0" bIns="0" rtlCol="0" anchor="t"/>
          <a:lstStyle/>
          <a:p>
            <a:pPr algn="ctr" indent="0" marL="0">
              <a:buNone/>
            </a:pPr>
            <a:r>
              <a:rPr lang="en-US" sz="1500" b="1" dirty="0">
                <a:solidFill>
                  <a:srgbClr val="FCA311"/>
                </a:solidFill>
              </a:rPr>
              <a:t>3 units = 300 − 120 = 180 cm</a:t>
            </a:r>
            <a:endParaRPr lang="en-US" sz="1500" dirty="0"/>
          </a:p>
        </p:txBody>
      </p:sp>
      <p:sp>
        <p:nvSpPr>
          <p:cNvPr id="22" name="steps card"/>
          <p:cNvSpPr/>
          <p:nvPr/>
        </p:nvSpPr>
        <p:spPr>
          <a:xfrm>
            <a:off x="6949440" y="1234440"/>
            <a:ext cx="4663440" cy="3611880"/>
          </a:xfrm>
          <a:prstGeom prst="roundRect">
            <a:avLst>
              <a:gd name="adj" fmla="val 3038"/>
            </a:avLst>
          </a:prstGeom>
          <a:solidFill>
            <a:srgbClr val="253A66"/>
          </a:solidFill>
          <a:ln/>
        </p:spPr>
      </p:sp>
      <p:sp>
        <p:nvSpPr>
          <p:cNvPr id="23" name="Text 21"/>
          <p:cNvSpPr txBox="1"/>
          <p:nvPr/>
        </p:nvSpPr>
        <p:spPr>
          <a:xfrm>
            <a:off x="7178040" y="1417320"/>
            <a:ext cx="4251960" cy="3291840"/>
          </a:xfrm>
          <a:prstGeom prst="rect">
            <a:avLst/>
          </a:prstGeom>
          <a:noFill/>
          <a:ln/>
        </p:spPr>
        <p:txBody>
          <a:bodyPr wrap="square" lIns="0" tIns="0" rIns="0" bIns="0" rtlCol="0" anchor="t"/>
          <a:lstStyle/>
          <a:p>
            <a:pPr indent="0" marL="0">
              <a:spcAft>
                <a:spcPts val="1000"/>
              </a:spcAft>
              <a:buNone/>
            </a:pPr>
            <a:r>
              <a:rPr lang="en-US" sz="1900" dirty="0">
                <a:solidFill>
                  <a:schemeClr val="bg1"/>
                </a:solidFill>
              </a:rPr>
              <a:t>1. Both lose the same length, so the difference stays 300 − 120 = 180 cm.</a:t>
            </a:r>
            <a:endParaRPr lang="en-US" sz="1900" dirty="0"/>
          </a:p>
          <a:p>
            <a:pPr indent="0" marL="0">
              <a:spcAft>
                <a:spcPts val="1000"/>
              </a:spcAft>
              <a:buNone/>
            </a:pPr>
            <a:r>
              <a:rPr lang="en-US" sz="1900" dirty="0">
                <a:solidFill>
                  <a:schemeClr val="bg1"/>
                </a:solidFill>
              </a:rPr>
              <a:t>2. End: A 4 units, B 1 unit → difference = 3 units.</a:t>
            </a:r>
            <a:endParaRPr lang="en-US" sz="1900" dirty="0"/>
          </a:p>
          <a:p>
            <a:pPr indent="0" marL="0">
              <a:spcAft>
                <a:spcPts val="1000"/>
              </a:spcAft>
              <a:buNone/>
            </a:pPr>
            <a:r>
              <a:rPr lang="en-US" sz="1900" dirty="0">
                <a:solidFill>
                  <a:schemeClr val="bg1"/>
                </a:solidFill>
              </a:rPr>
              <a:t>3. 3 units = 180 cm → 1 unit = 60 cm.</a:t>
            </a:r>
            <a:endParaRPr lang="en-US" sz="1900" dirty="0"/>
          </a:p>
          <a:p>
            <a:pPr indent="0" marL="0">
              <a:spcAft>
                <a:spcPts val="1000"/>
              </a:spcAft>
              <a:buNone/>
            </a:pPr>
            <a:r>
              <a:rPr lang="en-US" sz="1900" dirty="0">
                <a:solidFill>
                  <a:schemeClr val="bg1"/>
                </a:solidFill>
              </a:rPr>
              <a:t>4. Rope B in the end = 60 cm = 0.6 m.</a:t>
            </a:r>
            <a:endParaRPr lang="en-US" sz="1900" dirty="0"/>
          </a:p>
        </p:txBody>
      </p:sp>
      <p:sp>
        <p:nvSpPr>
          <p:cNvPr id="24" name="trickster mistake"/>
          <p:cNvSpPr/>
          <p:nvPr/>
        </p:nvSpPr>
        <p:spPr>
          <a:xfrm>
            <a:off x="548640" y="5074920"/>
            <a:ext cx="5486400" cy="1097280"/>
          </a:xfrm>
          <a:prstGeom prst="roundRect">
            <a:avLst>
              <a:gd name="adj" fmla="val 10000"/>
            </a:avLst>
          </a:prstGeom>
          <a:solidFill>
            <a:srgbClr val="253A66"/>
          </a:solidFill>
          <a:ln w="25400">
            <a:solidFill>
              <a:srgbClr val="EF476F"/>
            </a:solidFill>
            <a:prstDash val="solid"/>
          </a:ln>
        </p:spPr>
      </p:sp>
      <p:sp>
        <p:nvSpPr>
          <p:cNvPr id="25" name="Text 23"/>
          <p:cNvSpPr txBox="1"/>
          <p:nvPr/>
        </p:nvSpPr>
        <p:spPr>
          <a:xfrm>
            <a:off x="777240" y="5138928"/>
            <a:ext cx="5074920" cy="969264"/>
          </a:xfrm>
          <a:prstGeom prst="rect">
            <a:avLst/>
          </a:prstGeom>
          <a:noFill/>
          <a:ln/>
        </p:spPr>
        <p:txBody>
          <a:bodyPr wrap="square" lIns="0" tIns="0" rIns="0" bIns="0" rtlCol="0" anchor="ctr"/>
          <a:lstStyle/>
          <a:p>
            <a:pPr indent="0" marL="0">
              <a:buNone/>
            </a:pPr>
            <a:r>
              <a:rPr lang="en-US" sz="1500" b="1" dirty="0">
                <a:solidFill>
                  <a:schemeClr val="accent3"/>
                </a:solidFill>
              </a:rPr>
              <a:t>Trickster’s mistake: </a:t>
            </a:r>
            <a:pPr indent="0" marL="0">
              <a:buNone/>
            </a:pPr>
            <a:r>
              <a:rPr lang="en-US" sz="1500" dirty="0">
                <a:solidFill>
                  <a:schemeClr val="bg1"/>
                </a:solidFill>
              </a:rPr>
              <a:t>300 cm is the length BEFORE the cut. “4 times” is only true at the end.</a:t>
            </a:r>
            <a:endParaRPr lang="en-US" sz="1500" dirty="0"/>
          </a:p>
        </p:txBody>
      </p:sp>
      <p:sp>
        <p:nvSpPr>
          <p:cNvPr id="26" name="tick card"/>
          <p:cNvSpPr/>
          <p:nvPr/>
        </p:nvSpPr>
        <p:spPr>
          <a:xfrm>
            <a:off x="6217920" y="5074920"/>
            <a:ext cx="5394960" cy="1097280"/>
          </a:xfrm>
          <a:prstGeom prst="roundRect">
            <a:avLst>
              <a:gd name="adj" fmla="val 10000"/>
            </a:avLst>
          </a:prstGeom>
          <a:solidFill>
            <a:srgbClr val="253A66"/>
          </a:solidFill>
          <a:ln w="25400">
            <a:solidFill>
              <a:srgbClr val="2EC4B6"/>
            </a:solidFill>
            <a:prstDash val="solid"/>
          </a:ln>
        </p:spPr>
      </p:sp>
      <p:sp>
        <p:nvSpPr>
          <p:cNvPr id="27" name="Text 25"/>
          <p:cNvSpPr txBox="1"/>
          <p:nvPr/>
        </p:nvSpPr>
        <p:spPr>
          <a:xfrm>
            <a:off x="6446520" y="5138928"/>
            <a:ext cx="4983480" cy="969264"/>
          </a:xfrm>
          <a:prstGeom prst="rect">
            <a:avLst/>
          </a:prstGeom>
          <a:noFill/>
          <a:ln/>
        </p:spPr>
        <p:txBody>
          <a:bodyPr wrap="square" lIns="0" tIns="0" rIns="0" bIns="0" rtlCol="0" anchor="ctr"/>
          <a:lstStyle/>
          <a:p>
            <a:pPr indent="0" marL="0">
              <a:buNone/>
            </a:pPr>
            <a:r>
              <a:rPr lang="en-US" sz="1500" b="1" dirty="0">
                <a:solidFill>
                  <a:schemeClr val="accent2"/>
                </a:solidFill>
              </a:rPr>
              <a:t>TICK: </a:t>
            </a:r>
            <a:pPr indent="0" marL="0">
              <a:buNone/>
            </a:pPr>
            <a:r>
              <a:rPr lang="en-US" sz="1500" dirty="0">
                <a:solidFill>
                  <a:schemeClr val="bg1"/>
                </a:solidFill>
              </a:rPr>
              <a:t>The question wants Rope B, at the END, in METRES: 0.6 m, not 60 or 240.</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Round 3</a:t>
            </a:r>
            <a:endParaRPr lang="en-US" sz="3400" dirty="0"/>
          </a:p>
        </p:txBody>
      </p:sp>
      <p:sp>
        <p:nvSpPr>
          <p:cNvPr id="3" name="story card"/>
          <p:cNvSpPr/>
          <p:nvPr/>
        </p:nvSpPr>
        <p:spPr>
          <a:xfrm>
            <a:off x="548640" y="1325880"/>
            <a:ext cx="7315200" cy="3291840"/>
          </a:xfrm>
          <a:prstGeom prst="roundRect">
            <a:avLst>
              <a:gd name="adj" fmla="val 3333"/>
            </a:avLst>
          </a:prstGeom>
          <a:solidFill>
            <a:srgbClr val="FFFFFF"/>
          </a:solidFill>
          <a:ln/>
        </p:spPr>
      </p:sp>
      <p:sp>
        <p:nvSpPr>
          <p:cNvPr id="4" name="Text 2"/>
          <p:cNvSpPr txBox="1"/>
          <p:nvPr/>
        </p:nvSpPr>
        <p:spPr>
          <a:xfrm>
            <a:off x="868680" y="1554480"/>
            <a:ext cx="6675120" cy="2834640"/>
          </a:xfrm>
          <a:prstGeom prst="rect">
            <a:avLst/>
          </a:prstGeom>
          <a:noFill/>
          <a:ln/>
        </p:spPr>
        <p:txBody>
          <a:bodyPr wrap="square" lIns="0" tIns="0" rIns="0" bIns="0" rtlCol="0" anchor="ctr"/>
          <a:lstStyle/>
          <a:p>
            <a:pPr indent="0" marL="0">
              <a:buNone/>
            </a:pPr>
            <a:r>
              <a:rPr lang="en-US" sz="2400" dirty="0">
                <a:solidFill>
                  <a:schemeClr val="tx2"/>
                </a:solidFill>
              </a:rPr>
              <a:t>Sam had 3 times as many stickers as Tia. Sam gave away 48 stickers. Then Sam had the same number of stickers as Tia. How many stickers did Sam have at first?</a:t>
            </a:r>
            <a:endParaRPr lang="en-US" sz="2400" dirty="0"/>
          </a:p>
        </p:txBody>
      </p:sp>
      <p:sp>
        <p:nvSpPr>
          <p:cNvPr id="5" name="trickster bubble"/>
          <p:cNvSpPr/>
          <p:nvPr/>
        </p:nvSpPr>
        <p:spPr>
          <a:xfrm>
            <a:off x="8138160" y="1325880"/>
            <a:ext cx="3474720" cy="3291840"/>
          </a:xfrm>
          <a:prstGeom prst="roundRect">
            <a:avLst>
              <a:gd name="adj" fmla="val 3333"/>
            </a:avLst>
          </a:prstGeom>
          <a:solidFill>
            <a:srgbClr val="253A66"/>
          </a:solidFill>
          <a:ln w="25400">
            <a:solidFill>
              <a:srgbClr val="EF476F"/>
            </a:solidFill>
            <a:prstDash val="solid"/>
          </a:ln>
        </p:spPr>
      </p:sp>
      <p:sp>
        <p:nvSpPr>
          <p:cNvPr id="6" name="trickster circle"/>
          <p:cNvSpPr/>
          <p:nvPr/>
        </p:nvSpPr>
        <p:spPr>
          <a:xfrm>
            <a:off x="8412480" y="1554480"/>
            <a:ext cx="731520" cy="731520"/>
          </a:xfrm>
          <a:prstGeom prst="ellipse">
            <a:avLst/>
          </a:prstGeom>
          <a:solidFill>
            <a:srgbClr val="EF476F"/>
          </a:solidFill>
          <a:ln/>
        </p:spPr>
      </p:sp>
      <p:pic>
        <p:nvPicPr>
          <p:cNvPr id="7" name="trickster icon" descr="preencoded.png">    </p:cNvPr>
          <p:cNvPicPr>
            <a:picLocks noChangeAspect="1"/>
          </p:cNvPicPr>
          <p:nvPr/>
        </p:nvPicPr>
        <p:blipFill>
          <a:blip r:embed="rId1"/>
          <a:stretch>
            <a:fillRect/>
          </a:stretch>
        </p:blipFill>
        <p:spPr>
          <a:xfrm>
            <a:off x="8573414" y="1715414"/>
            <a:ext cx="409651" cy="409651"/>
          </a:xfrm>
          <a:prstGeom prst="rect">
            <a:avLst/>
          </a:prstGeom>
        </p:spPr>
      </p:pic>
      <p:sp>
        <p:nvSpPr>
          <p:cNvPr id="8" name="Text 5"/>
          <p:cNvSpPr txBox="1"/>
          <p:nvPr/>
        </p:nvSpPr>
        <p:spPr>
          <a:xfrm>
            <a:off x="9281160" y="1691640"/>
            <a:ext cx="2194560" cy="457200"/>
          </a:xfrm>
          <a:prstGeom prst="rect">
            <a:avLst/>
          </a:prstGeom>
          <a:noFill/>
          <a:ln/>
        </p:spPr>
        <p:txBody>
          <a:bodyPr wrap="square" lIns="0" tIns="0" rIns="0" bIns="0" rtlCol="0" anchor="ctr"/>
          <a:lstStyle/>
          <a:p>
            <a:pPr indent="0" marL="0">
              <a:buNone/>
            </a:pPr>
            <a:r>
              <a:rPr lang="en-US" sz="1600" b="1" dirty="0">
                <a:solidFill>
                  <a:schemeClr val="accent3"/>
                </a:solidFill>
              </a:rPr>
              <a:t>Trickster says:</a:t>
            </a:r>
            <a:endParaRPr lang="en-US" sz="1600" dirty="0"/>
          </a:p>
        </p:txBody>
      </p:sp>
      <p:sp>
        <p:nvSpPr>
          <p:cNvPr id="9" name="Text 6"/>
          <p:cNvSpPr txBox="1"/>
          <p:nvPr/>
        </p:nvSpPr>
        <p:spPr>
          <a:xfrm>
            <a:off x="8412480" y="2514600"/>
            <a:ext cx="2971800" cy="914400"/>
          </a:xfrm>
          <a:prstGeom prst="rect">
            <a:avLst/>
          </a:prstGeom>
          <a:noFill/>
          <a:ln/>
        </p:spPr>
        <p:txBody>
          <a:bodyPr wrap="square" lIns="0" tIns="0" rIns="0" bIns="0" rtlCol="0" anchor="t"/>
          <a:lstStyle/>
          <a:p>
            <a:pPr indent="0" marL="0">
              <a:buNone/>
            </a:pPr>
            <a:r>
              <a:rPr lang="en-US" sz="2600" b="1" dirty="0">
                <a:solidFill>
                  <a:schemeClr val="bg1"/>
                </a:solidFill>
              </a:rPr>
              <a:t>48 ÷ 3 = 16</a:t>
            </a:r>
            <a:endParaRPr lang="en-US" sz="2600" dirty="0"/>
          </a:p>
        </p:txBody>
      </p:sp>
      <p:sp>
        <p:nvSpPr>
          <p:cNvPr id="10" name="Text 7"/>
          <p:cNvSpPr txBox="1"/>
          <p:nvPr/>
        </p:nvSpPr>
        <p:spPr>
          <a:xfrm>
            <a:off x="8412480" y="3611880"/>
            <a:ext cx="2971800" cy="731520"/>
          </a:xfrm>
          <a:prstGeom prst="rect">
            <a:avLst/>
          </a:prstGeom>
          <a:noFill/>
          <a:ln/>
        </p:spPr>
        <p:txBody>
          <a:bodyPr wrap="square" lIns="0" tIns="0" rIns="0" bIns="0" rtlCol="0" anchor="t"/>
          <a:lstStyle/>
          <a:p>
            <a:pPr indent="0" marL="0">
              <a:buNone/>
            </a:pPr>
            <a:r>
              <a:rPr lang="en-US" sz="1600" i="1" dirty="0">
                <a:solidFill>
                  <a:srgbClr val="8D99AE"/>
                </a:solidFill>
              </a:rPr>
              <a:t>Why is he wrong?</a:t>
            </a:r>
            <a:endParaRPr lang="en-US" sz="1600" dirty="0"/>
          </a:p>
        </p:txBody>
      </p:sp>
      <p:sp>
        <p:nvSpPr>
          <p:cNvPr id="11" name="step CIRCLE"/>
          <p:cNvSpPr/>
          <p:nvPr/>
        </p:nvSpPr>
        <p:spPr>
          <a:xfrm>
            <a:off x="548640" y="4892040"/>
            <a:ext cx="2651760" cy="868680"/>
          </a:xfrm>
          <a:prstGeom prst="roundRect">
            <a:avLst>
              <a:gd name="adj" fmla="val 12632"/>
            </a:avLst>
          </a:prstGeom>
          <a:solidFill>
            <a:srgbClr val="253A66"/>
          </a:solidFill>
          <a:ln/>
        </p:spPr>
      </p:sp>
      <p:sp>
        <p:nvSpPr>
          <p:cNvPr id="12" name="Text 9"/>
          <p:cNvSpPr txBox="1"/>
          <p:nvPr/>
        </p:nvSpPr>
        <p:spPr>
          <a:xfrm>
            <a:off x="73152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CIRCLE</a:t>
            </a:r>
            <a:endParaRPr lang="en-US" sz="1600" dirty="0"/>
          </a:p>
        </p:txBody>
      </p:sp>
      <p:sp>
        <p:nvSpPr>
          <p:cNvPr id="13" name="Text 10"/>
          <p:cNvSpPr txBox="1"/>
          <p:nvPr/>
        </p:nvSpPr>
        <p:spPr>
          <a:xfrm>
            <a:off x="73152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30 s</a:t>
            </a:r>
            <a:endParaRPr lang="en-US" sz="1400" dirty="0"/>
          </a:p>
        </p:txBody>
      </p:sp>
      <p:sp>
        <p:nvSpPr>
          <p:cNvPr id="14" name="step LOCK in chat"/>
          <p:cNvSpPr/>
          <p:nvPr/>
        </p:nvSpPr>
        <p:spPr>
          <a:xfrm>
            <a:off x="3337560" y="4892040"/>
            <a:ext cx="2651760" cy="868680"/>
          </a:xfrm>
          <a:prstGeom prst="roundRect">
            <a:avLst>
              <a:gd name="adj" fmla="val 12632"/>
            </a:avLst>
          </a:prstGeom>
          <a:solidFill>
            <a:srgbClr val="253A66"/>
          </a:solidFill>
          <a:ln/>
        </p:spPr>
      </p:sp>
      <p:sp>
        <p:nvSpPr>
          <p:cNvPr id="15" name="Text 12"/>
          <p:cNvSpPr txBox="1"/>
          <p:nvPr/>
        </p:nvSpPr>
        <p:spPr>
          <a:xfrm>
            <a:off x="352044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LOCK in chat</a:t>
            </a:r>
            <a:endParaRPr lang="en-US" sz="1600" dirty="0"/>
          </a:p>
        </p:txBody>
      </p:sp>
      <p:sp>
        <p:nvSpPr>
          <p:cNvPr id="16" name="Text 13"/>
          <p:cNvSpPr txBox="1"/>
          <p:nvPr/>
        </p:nvSpPr>
        <p:spPr>
          <a:xfrm>
            <a:off x="352044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20 s</a:t>
            </a:r>
            <a:endParaRPr lang="en-US" sz="1400" dirty="0"/>
          </a:p>
        </p:txBody>
      </p:sp>
      <p:sp>
        <p:nvSpPr>
          <p:cNvPr id="17" name="step DRAW + solve"/>
          <p:cNvSpPr/>
          <p:nvPr/>
        </p:nvSpPr>
        <p:spPr>
          <a:xfrm>
            <a:off x="6126480" y="4892040"/>
            <a:ext cx="2651760" cy="868680"/>
          </a:xfrm>
          <a:prstGeom prst="roundRect">
            <a:avLst>
              <a:gd name="adj" fmla="val 12632"/>
            </a:avLst>
          </a:prstGeom>
          <a:solidFill>
            <a:srgbClr val="253A66"/>
          </a:solidFill>
          <a:ln/>
        </p:spPr>
      </p:sp>
      <p:sp>
        <p:nvSpPr>
          <p:cNvPr id="18" name="Text 15"/>
          <p:cNvSpPr txBox="1"/>
          <p:nvPr/>
        </p:nvSpPr>
        <p:spPr>
          <a:xfrm>
            <a:off x="630936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DRAW + solve</a:t>
            </a:r>
            <a:endParaRPr lang="en-US" sz="1600" dirty="0"/>
          </a:p>
        </p:txBody>
      </p:sp>
      <p:sp>
        <p:nvSpPr>
          <p:cNvPr id="19" name="Text 16"/>
          <p:cNvSpPr txBox="1"/>
          <p:nvPr/>
        </p:nvSpPr>
        <p:spPr>
          <a:xfrm>
            <a:off x="630936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2 min</a:t>
            </a:r>
            <a:endParaRPr lang="en-US" sz="1400" dirty="0"/>
          </a:p>
        </p:txBody>
      </p:sp>
      <p:sp>
        <p:nvSpPr>
          <p:cNvPr id="20" name="step TICK"/>
          <p:cNvSpPr/>
          <p:nvPr/>
        </p:nvSpPr>
        <p:spPr>
          <a:xfrm>
            <a:off x="8915400" y="4892040"/>
            <a:ext cx="2651760" cy="868680"/>
          </a:xfrm>
          <a:prstGeom prst="roundRect">
            <a:avLst>
              <a:gd name="adj" fmla="val 12632"/>
            </a:avLst>
          </a:prstGeom>
          <a:solidFill>
            <a:srgbClr val="253A66"/>
          </a:solidFill>
          <a:ln/>
        </p:spPr>
      </p:sp>
      <p:sp>
        <p:nvSpPr>
          <p:cNvPr id="21" name="Text 18"/>
          <p:cNvSpPr txBox="1"/>
          <p:nvPr/>
        </p:nvSpPr>
        <p:spPr>
          <a:xfrm>
            <a:off x="9098280" y="4956048"/>
            <a:ext cx="2286000" cy="384048"/>
          </a:xfrm>
          <a:prstGeom prst="rect">
            <a:avLst/>
          </a:prstGeom>
          <a:noFill/>
          <a:ln/>
        </p:spPr>
        <p:txBody>
          <a:bodyPr wrap="square" lIns="0" tIns="0" rIns="0" bIns="0" rtlCol="0" anchor="t"/>
          <a:lstStyle/>
          <a:p>
            <a:pPr indent="0" marL="0">
              <a:buNone/>
            </a:pPr>
            <a:r>
              <a:rPr lang="en-US" sz="1600" b="1" dirty="0">
                <a:solidFill>
                  <a:schemeClr val="accent1"/>
                </a:solidFill>
              </a:rPr>
              <a:t>TICK</a:t>
            </a:r>
            <a:endParaRPr lang="en-US" sz="1600" dirty="0"/>
          </a:p>
        </p:txBody>
      </p:sp>
      <p:sp>
        <p:nvSpPr>
          <p:cNvPr id="22" name="Text 19"/>
          <p:cNvSpPr txBox="1"/>
          <p:nvPr/>
        </p:nvSpPr>
        <p:spPr>
          <a:xfrm>
            <a:off x="9098280" y="5321808"/>
            <a:ext cx="2286000" cy="365760"/>
          </a:xfrm>
          <a:prstGeom prst="rect">
            <a:avLst/>
          </a:prstGeom>
          <a:noFill/>
          <a:ln/>
        </p:spPr>
        <p:txBody>
          <a:bodyPr wrap="square" lIns="0" tIns="0" rIns="0" bIns="0" rtlCol="0" anchor="t"/>
          <a:lstStyle/>
          <a:p>
            <a:pPr indent="0" marL="0">
              <a:buNone/>
            </a:pPr>
            <a:r>
              <a:rPr lang="en-US" sz="1400" dirty="0">
                <a:solidFill>
                  <a:schemeClr val="bg1"/>
                </a:solidFill>
              </a:rPr>
              <a:t>10 s</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Round 3 · how to solve it</a:t>
            </a:r>
            <a:endParaRPr lang="en-US" sz="3400" dirty="0"/>
          </a:p>
        </p:txBody>
      </p:sp>
      <p:sp>
        <p:nvSpPr>
          <p:cNvPr id="3" name="chip Lock: ONE SIDE (Tia)"/>
          <p:cNvSpPr/>
          <p:nvPr/>
        </p:nvSpPr>
        <p:spPr>
          <a:xfrm>
            <a:off x="548640" y="1234440"/>
            <a:ext cx="3291840" cy="384048"/>
          </a:xfrm>
          <a:prstGeom prst="roundRect">
            <a:avLst>
              <a:gd name="adj" fmla="val 50000"/>
            </a:avLst>
          </a:prstGeom>
          <a:solidFill>
            <a:srgbClr val="FCA311"/>
          </a:solidFill>
          <a:ln/>
        </p:spPr>
      </p:sp>
      <p:sp>
        <p:nvSpPr>
          <p:cNvPr id="4" name="Text 2"/>
          <p:cNvSpPr txBox="1"/>
          <p:nvPr/>
        </p:nvSpPr>
        <p:spPr>
          <a:xfrm>
            <a:off x="548640" y="1234440"/>
            <a:ext cx="3291840" cy="384048"/>
          </a:xfrm>
          <a:prstGeom prst="rect">
            <a:avLst/>
          </a:prstGeom>
          <a:noFill/>
          <a:ln/>
        </p:spPr>
        <p:txBody>
          <a:bodyPr wrap="square" lIns="0" tIns="0" rIns="0" bIns="0" rtlCol="0" anchor="ctr"/>
          <a:lstStyle/>
          <a:p>
            <a:pPr algn="ctr" indent="0" marL="0">
              <a:buNone/>
            </a:pPr>
            <a:r>
              <a:rPr lang="en-US" sz="1400" b="1" dirty="0">
                <a:solidFill>
                  <a:srgbClr val="14213D"/>
                </a:solidFill>
              </a:rPr>
              <a:t>Lock: ONE SIDE (Tia)</a:t>
            </a:r>
            <a:endParaRPr lang="en-US" sz="1400" dirty="0"/>
          </a:p>
        </p:txBody>
      </p:sp>
      <p:sp>
        <p:nvSpPr>
          <p:cNvPr id="5" name="Text 3"/>
          <p:cNvSpPr txBox="1"/>
          <p:nvPr/>
        </p:nvSpPr>
        <p:spPr>
          <a:xfrm>
            <a:off x="548640" y="1874520"/>
            <a:ext cx="1371600" cy="320040"/>
          </a:xfrm>
          <a:prstGeom prst="rect">
            <a:avLst/>
          </a:prstGeom>
          <a:noFill/>
          <a:ln/>
        </p:spPr>
        <p:txBody>
          <a:bodyPr wrap="square" lIns="0" tIns="0" rIns="0" bIns="0" rtlCol="0" anchor="t"/>
          <a:lstStyle/>
          <a:p>
            <a:pPr indent="0" marL="0">
              <a:buNone/>
            </a:pPr>
            <a:r>
              <a:rPr lang="en-US" sz="1500" b="1" dirty="0">
                <a:solidFill>
                  <a:schemeClr val="accent5"/>
                </a:solidFill>
              </a:rPr>
              <a:t>Before</a:t>
            </a:r>
            <a:endParaRPr lang="en-US" sz="1500" dirty="0"/>
          </a:p>
        </p:txBody>
      </p:sp>
      <p:sp>
        <p:nvSpPr>
          <p:cNvPr id="6" name="Sam unit 1"/>
          <p:cNvSpPr/>
          <p:nvPr/>
        </p:nvSpPr>
        <p:spPr>
          <a:xfrm>
            <a:off x="2011680" y="2331720"/>
            <a:ext cx="1005840" cy="594360"/>
          </a:xfrm>
          <a:prstGeom prst="rect">
            <a:avLst/>
          </a:prstGeom>
          <a:solidFill>
            <a:srgbClr val="4361EE"/>
          </a:solidFill>
          <a:ln w="19050">
            <a:solidFill>
              <a:srgbClr val="14213D"/>
            </a:solidFill>
            <a:prstDash val="solid"/>
          </a:ln>
        </p:spPr>
      </p:sp>
      <p:sp>
        <p:nvSpPr>
          <p:cNvPr id="7" name="Text 5"/>
          <p:cNvSpPr txBox="1"/>
          <p:nvPr/>
        </p:nvSpPr>
        <p:spPr>
          <a:xfrm>
            <a:off x="2011680" y="233172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8" name="Sam unit 2"/>
          <p:cNvSpPr/>
          <p:nvPr/>
        </p:nvSpPr>
        <p:spPr>
          <a:xfrm>
            <a:off x="3017520" y="2331720"/>
            <a:ext cx="1005840" cy="594360"/>
          </a:xfrm>
          <a:prstGeom prst="rect">
            <a:avLst/>
          </a:prstGeom>
          <a:solidFill>
            <a:srgbClr val="8D99AE">
              <a:alpha val="45000"/>
            </a:srgbClr>
          </a:solidFill>
          <a:ln w="19050">
            <a:solidFill>
              <a:srgbClr val="14213D"/>
            </a:solidFill>
            <a:prstDash val="solid"/>
          </a:ln>
        </p:spPr>
      </p:sp>
      <p:sp>
        <p:nvSpPr>
          <p:cNvPr id="9" name="Text 7"/>
          <p:cNvSpPr txBox="1"/>
          <p:nvPr/>
        </p:nvSpPr>
        <p:spPr>
          <a:xfrm>
            <a:off x="3017520" y="233172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0" name="Sam unit 3"/>
          <p:cNvSpPr/>
          <p:nvPr/>
        </p:nvSpPr>
        <p:spPr>
          <a:xfrm>
            <a:off x="4023360" y="2331720"/>
            <a:ext cx="1005840" cy="594360"/>
          </a:xfrm>
          <a:prstGeom prst="rect">
            <a:avLst/>
          </a:prstGeom>
          <a:solidFill>
            <a:srgbClr val="8D99AE">
              <a:alpha val="45000"/>
            </a:srgbClr>
          </a:solidFill>
          <a:ln w="19050">
            <a:solidFill>
              <a:srgbClr val="14213D"/>
            </a:solidFill>
            <a:prstDash val="solid"/>
          </a:ln>
        </p:spPr>
      </p:sp>
      <p:sp>
        <p:nvSpPr>
          <p:cNvPr id="11" name="Text 9"/>
          <p:cNvSpPr txBox="1"/>
          <p:nvPr/>
        </p:nvSpPr>
        <p:spPr>
          <a:xfrm>
            <a:off x="4023360" y="233172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2" name="Text 10"/>
          <p:cNvSpPr txBox="1"/>
          <p:nvPr/>
        </p:nvSpPr>
        <p:spPr>
          <a:xfrm>
            <a:off x="640080" y="2331720"/>
            <a:ext cx="1280160" cy="594360"/>
          </a:xfrm>
          <a:prstGeom prst="rect">
            <a:avLst/>
          </a:prstGeom>
          <a:noFill/>
          <a:ln/>
        </p:spPr>
        <p:txBody>
          <a:bodyPr wrap="square" lIns="0" tIns="0" rIns="0" bIns="0" rtlCol="0" anchor="ctr"/>
          <a:lstStyle/>
          <a:p>
            <a:pPr algn="r" indent="0" marL="0">
              <a:buNone/>
            </a:pPr>
            <a:r>
              <a:rPr lang="en-US" sz="1600" b="1" dirty="0">
                <a:solidFill>
                  <a:schemeClr val="bg1"/>
                </a:solidFill>
              </a:rPr>
              <a:t>Sam</a:t>
            </a:r>
            <a:endParaRPr lang="en-US" sz="1600" dirty="0"/>
          </a:p>
        </p:txBody>
      </p:sp>
      <p:sp>
        <p:nvSpPr>
          <p:cNvPr id="13" name="Tia unit 1"/>
          <p:cNvSpPr/>
          <p:nvPr/>
        </p:nvSpPr>
        <p:spPr>
          <a:xfrm>
            <a:off x="2011680" y="3200400"/>
            <a:ext cx="1005840" cy="594360"/>
          </a:xfrm>
          <a:prstGeom prst="rect">
            <a:avLst/>
          </a:prstGeom>
          <a:solidFill>
            <a:srgbClr val="FCA311"/>
          </a:solidFill>
          <a:ln w="19050">
            <a:solidFill>
              <a:srgbClr val="14213D"/>
            </a:solidFill>
            <a:prstDash val="solid"/>
          </a:ln>
        </p:spPr>
      </p:sp>
      <p:sp>
        <p:nvSpPr>
          <p:cNvPr id="14" name="Text 12"/>
          <p:cNvSpPr txBox="1"/>
          <p:nvPr/>
        </p:nvSpPr>
        <p:spPr>
          <a:xfrm>
            <a:off x="2011680" y="3200400"/>
            <a:ext cx="1005840" cy="594360"/>
          </a:xfrm>
          <a:prstGeom prst="rect">
            <a:avLst/>
          </a:prstGeom>
          <a:noFill/>
          <a:ln/>
        </p:spPr>
        <p:txBody>
          <a:bodyPr wrap="square" lIns="0" tIns="0" rIns="0" bIns="0" rtlCol="0" anchor="ctr"/>
          <a:lstStyle/>
          <a:p>
            <a:pPr algn="ctr" indent="0" marL="0">
              <a:buNone/>
            </a:pPr>
            <a:r>
              <a:rPr lang="en-US" sz="1400" b="1" dirty="0">
                <a:solidFill>
                  <a:schemeClr val="bg1"/>
                </a:solidFill>
              </a:rPr>
              <a:t>u</a:t>
            </a:r>
            <a:endParaRPr lang="en-US" sz="1400" dirty="0"/>
          </a:p>
        </p:txBody>
      </p:sp>
      <p:sp>
        <p:nvSpPr>
          <p:cNvPr id="15" name="Text 13"/>
          <p:cNvSpPr txBox="1"/>
          <p:nvPr/>
        </p:nvSpPr>
        <p:spPr>
          <a:xfrm>
            <a:off x="640080" y="3200400"/>
            <a:ext cx="1280160" cy="594360"/>
          </a:xfrm>
          <a:prstGeom prst="rect">
            <a:avLst/>
          </a:prstGeom>
          <a:noFill/>
          <a:ln/>
        </p:spPr>
        <p:txBody>
          <a:bodyPr wrap="square" lIns="0" tIns="0" rIns="0" bIns="0" rtlCol="0" anchor="ctr"/>
          <a:lstStyle/>
          <a:p>
            <a:pPr algn="r" indent="0" marL="0">
              <a:buNone/>
            </a:pPr>
            <a:r>
              <a:rPr lang="en-US" sz="1600" b="1" dirty="0">
                <a:solidFill>
                  <a:schemeClr val="bg1"/>
                </a:solidFill>
              </a:rPr>
              <a:t>Tia</a:t>
            </a:r>
            <a:endParaRPr lang="en-US" sz="1600" dirty="0"/>
          </a:p>
        </p:txBody>
      </p:sp>
      <p:sp>
        <p:nvSpPr>
          <p:cNvPr id="16" name="gave bracket line"/>
          <p:cNvSpPr/>
          <p:nvPr/>
        </p:nvSpPr>
        <p:spPr>
          <a:xfrm>
            <a:off x="3017520" y="2286000"/>
            <a:ext cx="2011680" cy="0"/>
          </a:xfrm>
          <a:prstGeom prst="line">
            <a:avLst/>
          </a:prstGeom>
          <a:noFill/>
          <a:ln w="31750">
            <a:solidFill>
              <a:srgbClr val="EF476F"/>
            </a:solidFill>
            <a:prstDash val="solid"/>
          </a:ln>
        </p:spPr>
      </p:sp>
      <p:sp>
        <p:nvSpPr>
          <p:cNvPr id="17" name="gave bracket tick L"/>
          <p:cNvSpPr/>
          <p:nvPr/>
        </p:nvSpPr>
        <p:spPr>
          <a:xfrm>
            <a:off x="3017520" y="2286000"/>
            <a:ext cx="0" cy="109728"/>
          </a:xfrm>
          <a:prstGeom prst="line">
            <a:avLst/>
          </a:prstGeom>
          <a:noFill/>
          <a:ln w="31750">
            <a:solidFill>
              <a:srgbClr val="EF476F"/>
            </a:solidFill>
            <a:prstDash val="solid"/>
          </a:ln>
        </p:spPr>
      </p:sp>
      <p:sp>
        <p:nvSpPr>
          <p:cNvPr id="18" name="gave bracket tick R"/>
          <p:cNvSpPr/>
          <p:nvPr/>
        </p:nvSpPr>
        <p:spPr>
          <a:xfrm>
            <a:off x="5029200" y="2286000"/>
            <a:ext cx="0" cy="109728"/>
          </a:xfrm>
          <a:prstGeom prst="line">
            <a:avLst/>
          </a:prstGeom>
          <a:noFill/>
          <a:ln w="31750">
            <a:solidFill>
              <a:srgbClr val="EF476F"/>
            </a:solidFill>
            <a:prstDash val="solid"/>
          </a:ln>
        </p:spPr>
      </p:sp>
      <p:sp>
        <p:nvSpPr>
          <p:cNvPr id="19" name="Text 17"/>
          <p:cNvSpPr txBox="1"/>
          <p:nvPr/>
        </p:nvSpPr>
        <p:spPr>
          <a:xfrm>
            <a:off x="3017520" y="1901952"/>
            <a:ext cx="2011680" cy="347472"/>
          </a:xfrm>
          <a:prstGeom prst="rect">
            <a:avLst/>
          </a:prstGeom>
          <a:noFill/>
          <a:ln/>
        </p:spPr>
        <p:txBody>
          <a:bodyPr wrap="square" lIns="0" tIns="0" rIns="0" bIns="0" rtlCol="0" anchor="t"/>
          <a:lstStyle/>
          <a:p>
            <a:pPr algn="ctr" indent="0" marL="0">
              <a:buNone/>
            </a:pPr>
            <a:r>
              <a:rPr lang="en-US" sz="1500" b="1" dirty="0">
                <a:solidFill>
                  <a:srgbClr val="EF476F"/>
                </a:solidFill>
              </a:rPr>
              <a:t>gave away 48</a:t>
            </a:r>
            <a:endParaRPr lang="en-US" sz="1500" dirty="0"/>
          </a:p>
        </p:txBody>
      </p:sp>
      <p:sp>
        <p:nvSpPr>
          <p:cNvPr id="20" name="Text 18"/>
          <p:cNvSpPr txBox="1"/>
          <p:nvPr/>
        </p:nvSpPr>
        <p:spPr>
          <a:xfrm>
            <a:off x="2011680" y="4023360"/>
            <a:ext cx="4754880" cy="365760"/>
          </a:xfrm>
          <a:prstGeom prst="rect">
            <a:avLst/>
          </a:prstGeom>
          <a:noFill/>
          <a:ln/>
        </p:spPr>
        <p:txBody>
          <a:bodyPr wrap="square" lIns="0" tIns="0" rIns="0" bIns="0" rtlCol="0" anchor="t"/>
          <a:lstStyle/>
          <a:p>
            <a:pPr indent="0" marL="0">
              <a:buNone/>
            </a:pPr>
            <a:r>
              <a:rPr lang="en-US" sz="1500" b="1" dirty="0">
                <a:solidFill>
                  <a:schemeClr val="accent1"/>
                </a:solidFill>
              </a:rPr>
              <a:t>Tia never changes: her bar is the lock.</a:t>
            </a:r>
            <a:endParaRPr lang="en-US" sz="1500" dirty="0"/>
          </a:p>
        </p:txBody>
      </p:sp>
      <p:sp>
        <p:nvSpPr>
          <p:cNvPr id="21" name="steps card"/>
          <p:cNvSpPr/>
          <p:nvPr/>
        </p:nvSpPr>
        <p:spPr>
          <a:xfrm>
            <a:off x="6949440" y="1234440"/>
            <a:ext cx="4663440" cy="3611880"/>
          </a:xfrm>
          <a:prstGeom prst="roundRect">
            <a:avLst>
              <a:gd name="adj" fmla="val 3038"/>
            </a:avLst>
          </a:prstGeom>
          <a:solidFill>
            <a:srgbClr val="253A66"/>
          </a:solidFill>
          <a:ln/>
        </p:spPr>
      </p:sp>
      <p:sp>
        <p:nvSpPr>
          <p:cNvPr id="22" name="Text 20"/>
          <p:cNvSpPr txBox="1"/>
          <p:nvPr/>
        </p:nvSpPr>
        <p:spPr>
          <a:xfrm>
            <a:off x="7178040" y="1417320"/>
            <a:ext cx="4251960" cy="3291840"/>
          </a:xfrm>
          <a:prstGeom prst="rect">
            <a:avLst/>
          </a:prstGeom>
          <a:noFill/>
          <a:ln/>
        </p:spPr>
        <p:txBody>
          <a:bodyPr wrap="square" lIns="0" tIns="0" rIns="0" bIns="0" rtlCol="0" anchor="t"/>
          <a:lstStyle/>
          <a:p>
            <a:pPr indent="0" marL="0">
              <a:spcAft>
                <a:spcPts val="1000"/>
              </a:spcAft>
              <a:buNone/>
            </a:pPr>
            <a:r>
              <a:rPr lang="en-US" sz="1900" dirty="0">
                <a:solidFill>
                  <a:schemeClr val="bg1"/>
                </a:solidFill>
              </a:rPr>
              <a:t>1. Only Sam changes, so Tia stays the same: 1 unit.</a:t>
            </a:r>
            <a:endParaRPr lang="en-US" sz="1900" dirty="0"/>
          </a:p>
          <a:p>
            <a:pPr indent="0" marL="0">
              <a:spcAft>
                <a:spcPts val="1000"/>
              </a:spcAft>
              <a:buNone/>
            </a:pPr>
            <a:r>
              <a:rPr lang="en-US" sz="1900" dirty="0">
                <a:solidFill>
                  <a:schemeClr val="bg1"/>
                </a:solidFill>
              </a:rPr>
              <a:t>2. Sam 3 units → after giving, Sam = Tia = 1 unit.</a:t>
            </a:r>
            <a:endParaRPr lang="en-US" sz="1900" dirty="0"/>
          </a:p>
          <a:p>
            <a:pPr indent="0" marL="0">
              <a:spcAft>
                <a:spcPts val="1000"/>
              </a:spcAft>
              <a:buNone/>
            </a:pPr>
            <a:r>
              <a:rPr lang="en-US" sz="1900" dirty="0">
                <a:solidFill>
                  <a:schemeClr val="bg1"/>
                </a:solidFill>
              </a:rPr>
              <a:t>3. He gave away 2 units = 48 → 1 unit = 24.</a:t>
            </a:r>
            <a:endParaRPr lang="en-US" sz="1900" dirty="0"/>
          </a:p>
          <a:p>
            <a:pPr indent="0" marL="0">
              <a:spcAft>
                <a:spcPts val="1000"/>
              </a:spcAft>
              <a:buNone/>
            </a:pPr>
            <a:r>
              <a:rPr lang="en-US" sz="1900" dirty="0">
                <a:solidFill>
                  <a:schemeClr val="bg1"/>
                </a:solidFill>
              </a:rPr>
              <a:t>4. Sam at first = 3 units = 72 stickers.</a:t>
            </a:r>
            <a:endParaRPr lang="en-US" sz="1900" dirty="0"/>
          </a:p>
        </p:txBody>
      </p:sp>
      <p:sp>
        <p:nvSpPr>
          <p:cNvPr id="23" name="trickster mistake"/>
          <p:cNvSpPr/>
          <p:nvPr/>
        </p:nvSpPr>
        <p:spPr>
          <a:xfrm>
            <a:off x="548640" y="5074920"/>
            <a:ext cx="5486400" cy="1097280"/>
          </a:xfrm>
          <a:prstGeom prst="roundRect">
            <a:avLst>
              <a:gd name="adj" fmla="val 10000"/>
            </a:avLst>
          </a:prstGeom>
          <a:solidFill>
            <a:srgbClr val="253A66"/>
          </a:solidFill>
          <a:ln w="25400">
            <a:solidFill>
              <a:srgbClr val="EF476F"/>
            </a:solidFill>
            <a:prstDash val="solid"/>
          </a:ln>
        </p:spPr>
      </p:sp>
      <p:sp>
        <p:nvSpPr>
          <p:cNvPr id="24" name="Text 22"/>
          <p:cNvSpPr txBox="1"/>
          <p:nvPr/>
        </p:nvSpPr>
        <p:spPr>
          <a:xfrm>
            <a:off x="777240" y="5138928"/>
            <a:ext cx="5074920" cy="969264"/>
          </a:xfrm>
          <a:prstGeom prst="rect">
            <a:avLst/>
          </a:prstGeom>
          <a:noFill/>
          <a:ln/>
        </p:spPr>
        <p:txBody>
          <a:bodyPr wrap="square" lIns="0" tIns="0" rIns="0" bIns="0" rtlCol="0" anchor="ctr"/>
          <a:lstStyle/>
          <a:p>
            <a:pPr indent="0" marL="0">
              <a:buNone/>
            </a:pPr>
            <a:r>
              <a:rPr lang="en-US" sz="1500" b="1" dirty="0">
                <a:solidFill>
                  <a:schemeClr val="accent3"/>
                </a:solidFill>
              </a:rPr>
              <a:t>Trickster’s mistake: </a:t>
            </a:r>
            <a:pPr indent="0" marL="0">
              <a:buNone/>
            </a:pPr>
            <a:r>
              <a:rPr lang="en-US" sz="1500" dirty="0">
                <a:solidFill>
                  <a:schemeClr val="bg1"/>
                </a:solidFill>
              </a:rPr>
              <a:t>48 is 2 units, not 3. He shared 48 into the wrong number of parts.</a:t>
            </a:r>
            <a:endParaRPr lang="en-US" sz="1500" dirty="0"/>
          </a:p>
        </p:txBody>
      </p:sp>
      <p:sp>
        <p:nvSpPr>
          <p:cNvPr id="25" name="tick card"/>
          <p:cNvSpPr/>
          <p:nvPr/>
        </p:nvSpPr>
        <p:spPr>
          <a:xfrm>
            <a:off x="6217920" y="5074920"/>
            <a:ext cx="5394960" cy="1097280"/>
          </a:xfrm>
          <a:prstGeom prst="roundRect">
            <a:avLst>
              <a:gd name="adj" fmla="val 10000"/>
            </a:avLst>
          </a:prstGeom>
          <a:solidFill>
            <a:srgbClr val="253A66"/>
          </a:solidFill>
          <a:ln w="25400">
            <a:solidFill>
              <a:srgbClr val="2EC4B6"/>
            </a:solidFill>
            <a:prstDash val="solid"/>
          </a:ln>
        </p:spPr>
      </p:sp>
      <p:sp>
        <p:nvSpPr>
          <p:cNvPr id="26" name="Text 24"/>
          <p:cNvSpPr txBox="1"/>
          <p:nvPr/>
        </p:nvSpPr>
        <p:spPr>
          <a:xfrm>
            <a:off x="6446520" y="5138928"/>
            <a:ext cx="4983480" cy="969264"/>
          </a:xfrm>
          <a:prstGeom prst="rect">
            <a:avLst/>
          </a:prstGeom>
          <a:noFill/>
          <a:ln/>
        </p:spPr>
        <p:txBody>
          <a:bodyPr wrap="square" lIns="0" tIns="0" rIns="0" bIns="0" rtlCol="0" anchor="ctr"/>
          <a:lstStyle/>
          <a:p>
            <a:pPr indent="0" marL="0">
              <a:buNone/>
            </a:pPr>
            <a:r>
              <a:rPr lang="en-US" sz="1500" b="1" dirty="0">
                <a:solidFill>
                  <a:schemeClr val="accent2"/>
                </a:solidFill>
              </a:rPr>
              <a:t>TICK: </a:t>
            </a:r>
            <a:pPr indent="0" marL="0">
              <a:buNone/>
            </a:pPr>
            <a:r>
              <a:rPr lang="en-US" sz="1500" dirty="0">
                <a:solidFill>
                  <a:schemeClr val="bg1"/>
                </a:solidFill>
              </a:rPr>
              <a:t>Sam at FIRST = 72. 24 is Tia (and Sam after): the wrong person.</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Boss round: two people change</a:t>
            </a:r>
            <a:endParaRPr lang="en-US" sz="3400" dirty="0"/>
          </a:p>
        </p:txBody>
      </p:sp>
      <p:sp>
        <p:nvSpPr>
          <p:cNvPr id="3" name="story card"/>
          <p:cNvSpPr/>
          <p:nvPr/>
        </p:nvSpPr>
        <p:spPr>
          <a:xfrm>
            <a:off x="548640" y="1325880"/>
            <a:ext cx="7315200" cy="3291840"/>
          </a:xfrm>
          <a:prstGeom prst="roundRect">
            <a:avLst>
              <a:gd name="adj" fmla="val 3333"/>
            </a:avLst>
          </a:prstGeom>
          <a:solidFill>
            <a:srgbClr val="FFFFFF"/>
          </a:solidFill>
          <a:ln/>
        </p:spPr>
      </p:sp>
      <p:sp>
        <p:nvSpPr>
          <p:cNvPr id="4" name="Text 2"/>
          <p:cNvSpPr txBox="1"/>
          <p:nvPr/>
        </p:nvSpPr>
        <p:spPr>
          <a:xfrm>
            <a:off x="868680" y="1554480"/>
            <a:ext cx="6675120" cy="2834640"/>
          </a:xfrm>
          <a:prstGeom prst="rect">
            <a:avLst/>
          </a:prstGeom>
          <a:noFill/>
          <a:ln/>
        </p:spPr>
        <p:txBody>
          <a:bodyPr wrap="square" lIns="0" tIns="0" rIns="0" bIns="0" rtlCol="0" anchor="ctr"/>
          <a:lstStyle/>
          <a:p>
            <a:pPr indent="0" marL="0">
              <a:buNone/>
            </a:pPr>
            <a:r>
              <a:rPr lang="en-US" sz="2400" dirty="0">
                <a:solidFill>
                  <a:schemeClr val="tx2"/>
                </a:solidFill>
              </a:rPr>
              <a:t>Mia had 90 more cards than Leo. Mia gave away 2/3 of her cards and Leo gave away 1/3 of his. Then they had the same number of cards. How many cards did Leo have at first?</a:t>
            </a:r>
            <a:endParaRPr lang="en-US" sz="2400" dirty="0"/>
          </a:p>
        </p:txBody>
      </p:sp>
      <p:sp>
        <p:nvSpPr>
          <p:cNvPr id="5" name="trickster bubble"/>
          <p:cNvSpPr/>
          <p:nvPr/>
        </p:nvSpPr>
        <p:spPr>
          <a:xfrm>
            <a:off x="8138160" y="1325880"/>
            <a:ext cx="3474720" cy="3291840"/>
          </a:xfrm>
          <a:prstGeom prst="roundRect">
            <a:avLst>
              <a:gd name="adj" fmla="val 3333"/>
            </a:avLst>
          </a:prstGeom>
          <a:solidFill>
            <a:srgbClr val="253A66"/>
          </a:solidFill>
          <a:ln w="25400">
            <a:solidFill>
              <a:srgbClr val="EF476F"/>
            </a:solidFill>
            <a:prstDash val="solid"/>
          </a:ln>
        </p:spPr>
      </p:sp>
      <p:sp>
        <p:nvSpPr>
          <p:cNvPr id="6" name="trickster circle"/>
          <p:cNvSpPr/>
          <p:nvPr/>
        </p:nvSpPr>
        <p:spPr>
          <a:xfrm>
            <a:off x="8412480" y="1554480"/>
            <a:ext cx="731520" cy="731520"/>
          </a:xfrm>
          <a:prstGeom prst="ellipse">
            <a:avLst/>
          </a:prstGeom>
          <a:solidFill>
            <a:srgbClr val="EF476F"/>
          </a:solidFill>
          <a:ln/>
        </p:spPr>
      </p:sp>
      <p:pic>
        <p:nvPicPr>
          <p:cNvPr id="7" name="trickster icon" descr="preencoded.png">    </p:cNvPr>
          <p:cNvPicPr>
            <a:picLocks noChangeAspect="1"/>
          </p:cNvPicPr>
          <p:nvPr/>
        </p:nvPicPr>
        <p:blipFill>
          <a:blip r:embed="rId1"/>
          <a:stretch>
            <a:fillRect/>
          </a:stretch>
        </p:blipFill>
        <p:spPr>
          <a:xfrm>
            <a:off x="8573414" y="1715414"/>
            <a:ext cx="409651" cy="409651"/>
          </a:xfrm>
          <a:prstGeom prst="rect">
            <a:avLst/>
          </a:prstGeom>
        </p:spPr>
      </p:pic>
      <p:sp>
        <p:nvSpPr>
          <p:cNvPr id="8" name="Text 5"/>
          <p:cNvSpPr txBox="1"/>
          <p:nvPr/>
        </p:nvSpPr>
        <p:spPr>
          <a:xfrm>
            <a:off x="9281160" y="1691640"/>
            <a:ext cx="2194560" cy="457200"/>
          </a:xfrm>
          <a:prstGeom prst="rect">
            <a:avLst/>
          </a:prstGeom>
          <a:noFill/>
          <a:ln/>
        </p:spPr>
        <p:txBody>
          <a:bodyPr wrap="square" lIns="0" tIns="0" rIns="0" bIns="0" rtlCol="0" anchor="ctr"/>
          <a:lstStyle/>
          <a:p>
            <a:pPr indent="0" marL="0">
              <a:buNone/>
            </a:pPr>
            <a:r>
              <a:rPr lang="en-US" sz="1600" b="1" dirty="0">
                <a:solidFill>
                  <a:schemeClr val="accent3"/>
                </a:solidFill>
              </a:rPr>
              <a:t>Trickster says:</a:t>
            </a:r>
            <a:endParaRPr lang="en-US" sz="1600" dirty="0"/>
          </a:p>
        </p:txBody>
      </p:sp>
      <p:sp>
        <p:nvSpPr>
          <p:cNvPr id="9" name="Text 6"/>
          <p:cNvSpPr txBox="1"/>
          <p:nvPr/>
        </p:nvSpPr>
        <p:spPr>
          <a:xfrm>
            <a:off x="8412480" y="2514600"/>
            <a:ext cx="2971800" cy="914400"/>
          </a:xfrm>
          <a:prstGeom prst="rect">
            <a:avLst/>
          </a:prstGeom>
          <a:noFill/>
          <a:ln/>
        </p:spPr>
        <p:txBody>
          <a:bodyPr wrap="square" lIns="0" tIns="0" rIns="0" bIns="0" rtlCol="0" anchor="t"/>
          <a:lstStyle/>
          <a:p>
            <a:pPr indent="0" marL="0">
              <a:buNone/>
            </a:pPr>
            <a:r>
              <a:rPr lang="en-US" sz="2600" b="1" dirty="0">
                <a:solidFill>
                  <a:schemeClr val="bg1"/>
                </a:solidFill>
              </a:rPr>
              <a:t>90 ÷ 3 = 30</a:t>
            </a:r>
            <a:endParaRPr lang="en-US" sz="2600" dirty="0"/>
          </a:p>
        </p:txBody>
      </p:sp>
      <p:sp>
        <p:nvSpPr>
          <p:cNvPr id="10" name="Text 7"/>
          <p:cNvSpPr txBox="1"/>
          <p:nvPr/>
        </p:nvSpPr>
        <p:spPr>
          <a:xfrm>
            <a:off x="8412480" y="3611880"/>
            <a:ext cx="2971800" cy="731520"/>
          </a:xfrm>
          <a:prstGeom prst="rect">
            <a:avLst/>
          </a:prstGeom>
          <a:noFill/>
          <a:ln/>
        </p:spPr>
        <p:txBody>
          <a:bodyPr wrap="square" lIns="0" tIns="0" rIns="0" bIns="0" rtlCol="0" anchor="t"/>
          <a:lstStyle/>
          <a:p>
            <a:pPr indent="0" marL="0">
              <a:buNone/>
            </a:pPr>
            <a:r>
              <a:rPr lang="en-US" sz="1600" i="1" dirty="0">
                <a:solidFill>
                  <a:srgbClr val="8D99AE"/>
                </a:solidFill>
              </a:rPr>
              <a:t>Why is he wrong?</a:t>
            </a:r>
            <a:endParaRPr lang="en-US" sz="1600" dirty="0"/>
          </a:p>
        </p:txBody>
      </p:sp>
      <p:sp>
        <p:nvSpPr>
          <p:cNvPr id="11" name="boss hint"/>
          <p:cNvSpPr/>
          <p:nvPr/>
        </p:nvSpPr>
        <p:spPr>
          <a:xfrm>
            <a:off x="548640" y="4892040"/>
            <a:ext cx="11064240" cy="868680"/>
          </a:xfrm>
          <a:prstGeom prst="roundRect">
            <a:avLst>
              <a:gd name="adj" fmla="val 12632"/>
            </a:avLst>
          </a:prstGeom>
          <a:solidFill>
            <a:srgbClr val="FCA311"/>
          </a:solidFill>
          <a:ln/>
        </p:spPr>
      </p:sp>
      <p:sp>
        <p:nvSpPr>
          <p:cNvPr id="12" name="Text 9"/>
          <p:cNvSpPr txBox="1"/>
          <p:nvPr/>
        </p:nvSpPr>
        <p:spPr>
          <a:xfrm>
            <a:off x="777240" y="4892040"/>
            <a:ext cx="10607040" cy="868680"/>
          </a:xfrm>
          <a:prstGeom prst="rect">
            <a:avLst/>
          </a:prstGeom>
          <a:noFill/>
          <a:ln/>
        </p:spPr>
        <p:txBody>
          <a:bodyPr wrap="square" lIns="0" tIns="0" rIns="0" bIns="0" rtlCol="0" anchor="ctr"/>
          <a:lstStyle/>
          <a:p>
            <a:pPr indent="0" marL="0">
              <a:buNone/>
            </a:pPr>
            <a:r>
              <a:rPr lang="en-US" sz="1900" b="1" dirty="0">
                <a:solidFill>
                  <a:schemeClr val="tx2"/>
                </a:solidFill>
              </a:rPr>
              <a:t>New lock: the parts that are LEFT are equal. Draw the “left” parts the same size first.</a:t>
            </a:r>
            <a:endParaRPr lang="en-US" sz="19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Boss round, solved</a:t>
            </a:r>
            <a:endParaRPr lang="en-US" sz="3400" dirty="0"/>
          </a:p>
        </p:txBody>
      </p:sp>
      <p:sp>
        <p:nvSpPr>
          <p:cNvPr id="3" name="chip Lock: the parts LEFT are equal"/>
          <p:cNvSpPr/>
          <p:nvPr/>
        </p:nvSpPr>
        <p:spPr>
          <a:xfrm>
            <a:off x="548640" y="1234440"/>
            <a:ext cx="4206240" cy="384048"/>
          </a:xfrm>
          <a:prstGeom prst="roundRect">
            <a:avLst>
              <a:gd name="adj" fmla="val 50000"/>
            </a:avLst>
          </a:prstGeom>
          <a:solidFill>
            <a:srgbClr val="FCA311"/>
          </a:solidFill>
          <a:ln/>
        </p:spPr>
      </p:sp>
      <p:sp>
        <p:nvSpPr>
          <p:cNvPr id="4" name="Text 2"/>
          <p:cNvSpPr txBox="1"/>
          <p:nvPr/>
        </p:nvSpPr>
        <p:spPr>
          <a:xfrm>
            <a:off x="548640" y="1234440"/>
            <a:ext cx="4206240" cy="384048"/>
          </a:xfrm>
          <a:prstGeom prst="rect">
            <a:avLst/>
          </a:prstGeom>
          <a:noFill/>
          <a:ln/>
        </p:spPr>
        <p:txBody>
          <a:bodyPr wrap="square" lIns="0" tIns="0" rIns="0" bIns="0" rtlCol="0" anchor="ctr"/>
          <a:lstStyle/>
          <a:p>
            <a:pPr algn="ctr" indent="0" marL="0">
              <a:buNone/>
            </a:pPr>
            <a:r>
              <a:rPr lang="en-US" sz="1400" b="1" dirty="0">
                <a:solidFill>
                  <a:srgbClr val="14213D"/>
                </a:solidFill>
              </a:rPr>
              <a:t>Lock: the parts LEFT are equal</a:t>
            </a:r>
            <a:endParaRPr lang="en-US" sz="1400" dirty="0"/>
          </a:p>
        </p:txBody>
      </p:sp>
      <p:sp>
        <p:nvSpPr>
          <p:cNvPr id="5" name="Leo unit 1"/>
          <p:cNvSpPr/>
          <p:nvPr/>
        </p:nvSpPr>
        <p:spPr>
          <a:xfrm>
            <a:off x="1737360" y="2103120"/>
            <a:ext cx="685800" cy="548640"/>
          </a:xfrm>
          <a:prstGeom prst="rect">
            <a:avLst/>
          </a:prstGeom>
          <a:solidFill>
            <a:srgbClr val="2EC4B6"/>
          </a:solidFill>
          <a:ln w="19050">
            <a:solidFill>
              <a:srgbClr val="14213D"/>
            </a:solidFill>
            <a:prstDash val="solid"/>
          </a:ln>
        </p:spPr>
      </p:sp>
      <p:sp>
        <p:nvSpPr>
          <p:cNvPr id="6" name="Text 4"/>
          <p:cNvSpPr txBox="1"/>
          <p:nvPr/>
        </p:nvSpPr>
        <p:spPr>
          <a:xfrm>
            <a:off x="1737360" y="210312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7" name="Leo unit 2"/>
          <p:cNvSpPr/>
          <p:nvPr/>
        </p:nvSpPr>
        <p:spPr>
          <a:xfrm>
            <a:off x="2423160" y="2103120"/>
            <a:ext cx="685800" cy="548640"/>
          </a:xfrm>
          <a:prstGeom prst="rect">
            <a:avLst/>
          </a:prstGeom>
          <a:solidFill>
            <a:srgbClr val="2EC4B6"/>
          </a:solidFill>
          <a:ln w="19050">
            <a:solidFill>
              <a:srgbClr val="14213D"/>
            </a:solidFill>
            <a:prstDash val="solid"/>
          </a:ln>
        </p:spPr>
      </p:sp>
      <p:sp>
        <p:nvSpPr>
          <p:cNvPr id="8" name="Text 6"/>
          <p:cNvSpPr txBox="1"/>
          <p:nvPr/>
        </p:nvSpPr>
        <p:spPr>
          <a:xfrm>
            <a:off x="2423160" y="210312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9" name="Leo unit 3"/>
          <p:cNvSpPr/>
          <p:nvPr/>
        </p:nvSpPr>
        <p:spPr>
          <a:xfrm>
            <a:off x="3108960" y="2103120"/>
            <a:ext cx="685800" cy="548640"/>
          </a:xfrm>
          <a:prstGeom prst="rect">
            <a:avLst/>
          </a:prstGeom>
          <a:solidFill>
            <a:srgbClr val="8D99AE">
              <a:alpha val="45000"/>
            </a:srgbClr>
          </a:solidFill>
          <a:ln w="19050">
            <a:solidFill>
              <a:srgbClr val="14213D"/>
            </a:solidFill>
            <a:prstDash val="solid"/>
          </a:ln>
        </p:spPr>
      </p:sp>
      <p:sp>
        <p:nvSpPr>
          <p:cNvPr id="10" name="Text 8"/>
          <p:cNvSpPr txBox="1"/>
          <p:nvPr/>
        </p:nvSpPr>
        <p:spPr>
          <a:xfrm>
            <a:off x="3108960" y="210312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11" name="Text 9"/>
          <p:cNvSpPr txBox="1"/>
          <p:nvPr/>
        </p:nvSpPr>
        <p:spPr>
          <a:xfrm>
            <a:off x="365760" y="2103120"/>
            <a:ext cx="1280160" cy="548640"/>
          </a:xfrm>
          <a:prstGeom prst="rect">
            <a:avLst/>
          </a:prstGeom>
          <a:noFill/>
          <a:ln/>
        </p:spPr>
        <p:txBody>
          <a:bodyPr wrap="square" lIns="0" tIns="0" rIns="0" bIns="0" rtlCol="0" anchor="ctr"/>
          <a:lstStyle/>
          <a:p>
            <a:pPr algn="r" indent="0" marL="0">
              <a:buNone/>
            </a:pPr>
            <a:r>
              <a:rPr lang="en-US" sz="1600" b="1" dirty="0">
                <a:solidFill>
                  <a:schemeClr val="bg1"/>
                </a:solidFill>
              </a:rPr>
              <a:t>Leo</a:t>
            </a:r>
            <a:endParaRPr lang="en-US" sz="1600" dirty="0"/>
          </a:p>
        </p:txBody>
      </p:sp>
      <p:sp>
        <p:nvSpPr>
          <p:cNvPr id="12" name="Mia unit 1"/>
          <p:cNvSpPr/>
          <p:nvPr/>
        </p:nvSpPr>
        <p:spPr>
          <a:xfrm>
            <a:off x="1737360" y="2926080"/>
            <a:ext cx="685800" cy="548640"/>
          </a:xfrm>
          <a:prstGeom prst="rect">
            <a:avLst/>
          </a:prstGeom>
          <a:solidFill>
            <a:srgbClr val="4361EE"/>
          </a:solidFill>
          <a:ln w="19050">
            <a:solidFill>
              <a:srgbClr val="14213D"/>
            </a:solidFill>
            <a:prstDash val="solid"/>
          </a:ln>
        </p:spPr>
      </p:sp>
      <p:sp>
        <p:nvSpPr>
          <p:cNvPr id="13" name="Text 11"/>
          <p:cNvSpPr txBox="1"/>
          <p:nvPr/>
        </p:nvSpPr>
        <p:spPr>
          <a:xfrm>
            <a:off x="1737360" y="292608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14" name="Mia unit 2"/>
          <p:cNvSpPr/>
          <p:nvPr/>
        </p:nvSpPr>
        <p:spPr>
          <a:xfrm>
            <a:off x="2423160" y="2926080"/>
            <a:ext cx="685800" cy="548640"/>
          </a:xfrm>
          <a:prstGeom prst="rect">
            <a:avLst/>
          </a:prstGeom>
          <a:solidFill>
            <a:srgbClr val="4361EE"/>
          </a:solidFill>
          <a:ln w="19050">
            <a:solidFill>
              <a:srgbClr val="14213D"/>
            </a:solidFill>
            <a:prstDash val="solid"/>
          </a:ln>
        </p:spPr>
      </p:sp>
      <p:sp>
        <p:nvSpPr>
          <p:cNvPr id="15" name="Text 13"/>
          <p:cNvSpPr txBox="1"/>
          <p:nvPr/>
        </p:nvSpPr>
        <p:spPr>
          <a:xfrm>
            <a:off x="2423160" y="292608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16" name="Mia unit 3"/>
          <p:cNvSpPr/>
          <p:nvPr/>
        </p:nvSpPr>
        <p:spPr>
          <a:xfrm>
            <a:off x="3108960" y="2926080"/>
            <a:ext cx="685800" cy="548640"/>
          </a:xfrm>
          <a:prstGeom prst="rect">
            <a:avLst/>
          </a:prstGeom>
          <a:solidFill>
            <a:srgbClr val="8D99AE">
              <a:alpha val="45000"/>
            </a:srgbClr>
          </a:solidFill>
          <a:ln w="19050">
            <a:solidFill>
              <a:srgbClr val="14213D"/>
            </a:solidFill>
            <a:prstDash val="solid"/>
          </a:ln>
        </p:spPr>
      </p:sp>
      <p:sp>
        <p:nvSpPr>
          <p:cNvPr id="17" name="Text 15"/>
          <p:cNvSpPr txBox="1"/>
          <p:nvPr/>
        </p:nvSpPr>
        <p:spPr>
          <a:xfrm>
            <a:off x="3108960" y="292608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18" name="Mia unit 4"/>
          <p:cNvSpPr/>
          <p:nvPr/>
        </p:nvSpPr>
        <p:spPr>
          <a:xfrm>
            <a:off x="3794760" y="2926080"/>
            <a:ext cx="685800" cy="548640"/>
          </a:xfrm>
          <a:prstGeom prst="rect">
            <a:avLst/>
          </a:prstGeom>
          <a:solidFill>
            <a:srgbClr val="8D99AE">
              <a:alpha val="45000"/>
            </a:srgbClr>
          </a:solidFill>
          <a:ln w="19050">
            <a:solidFill>
              <a:srgbClr val="14213D"/>
            </a:solidFill>
            <a:prstDash val="solid"/>
          </a:ln>
        </p:spPr>
      </p:sp>
      <p:sp>
        <p:nvSpPr>
          <p:cNvPr id="19" name="Text 17"/>
          <p:cNvSpPr txBox="1"/>
          <p:nvPr/>
        </p:nvSpPr>
        <p:spPr>
          <a:xfrm>
            <a:off x="3794760" y="292608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20" name="Mia unit 5"/>
          <p:cNvSpPr/>
          <p:nvPr/>
        </p:nvSpPr>
        <p:spPr>
          <a:xfrm>
            <a:off x="4480560" y="2926080"/>
            <a:ext cx="685800" cy="548640"/>
          </a:xfrm>
          <a:prstGeom prst="rect">
            <a:avLst/>
          </a:prstGeom>
          <a:solidFill>
            <a:srgbClr val="8D99AE">
              <a:alpha val="45000"/>
            </a:srgbClr>
          </a:solidFill>
          <a:ln w="19050">
            <a:solidFill>
              <a:srgbClr val="14213D"/>
            </a:solidFill>
            <a:prstDash val="solid"/>
          </a:ln>
        </p:spPr>
      </p:sp>
      <p:sp>
        <p:nvSpPr>
          <p:cNvPr id="21" name="Text 19"/>
          <p:cNvSpPr txBox="1"/>
          <p:nvPr/>
        </p:nvSpPr>
        <p:spPr>
          <a:xfrm>
            <a:off x="4480560" y="292608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22" name="Mia unit 6"/>
          <p:cNvSpPr/>
          <p:nvPr/>
        </p:nvSpPr>
        <p:spPr>
          <a:xfrm>
            <a:off x="5166360" y="2926080"/>
            <a:ext cx="685800" cy="548640"/>
          </a:xfrm>
          <a:prstGeom prst="rect">
            <a:avLst/>
          </a:prstGeom>
          <a:solidFill>
            <a:srgbClr val="8D99AE">
              <a:alpha val="45000"/>
            </a:srgbClr>
          </a:solidFill>
          <a:ln w="19050">
            <a:solidFill>
              <a:srgbClr val="14213D"/>
            </a:solidFill>
            <a:prstDash val="solid"/>
          </a:ln>
        </p:spPr>
      </p:sp>
      <p:sp>
        <p:nvSpPr>
          <p:cNvPr id="23" name="Text 21"/>
          <p:cNvSpPr txBox="1"/>
          <p:nvPr/>
        </p:nvSpPr>
        <p:spPr>
          <a:xfrm>
            <a:off x="5166360" y="2926080"/>
            <a:ext cx="685800" cy="548640"/>
          </a:xfrm>
          <a:prstGeom prst="rect">
            <a:avLst/>
          </a:prstGeom>
          <a:noFill/>
          <a:ln/>
        </p:spPr>
        <p:txBody>
          <a:bodyPr wrap="square" lIns="0" tIns="0" rIns="0" bIns="0" rtlCol="0" anchor="ctr"/>
          <a:lstStyle/>
          <a:p>
            <a:pPr algn="ctr" indent="0" marL="0">
              <a:buNone/>
            </a:pPr>
            <a:r>
              <a:rPr lang="en-US" sz="1400" b="1" dirty="0">
                <a:solidFill>
                  <a:schemeClr val="bg1"/>
                </a:solidFill>
              </a:rPr>
              <a:t>p</a:t>
            </a:r>
            <a:endParaRPr lang="en-US" sz="1400" dirty="0"/>
          </a:p>
        </p:txBody>
      </p:sp>
      <p:sp>
        <p:nvSpPr>
          <p:cNvPr id="24" name="Text 22"/>
          <p:cNvSpPr txBox="1"/>
          <p:nvPr/>
        </p:nvSpPr>
        <p:spPr>
          <a:xfrm>
            <a:off x="365760" y="2926080"/>
            <a:ext cx="1280160" cy="548640"/>
          </a:xfrm>
          <a:prstGeom prst="rect">
            <a:avLst/>
          </a:prstGeom>
          <a:noFill/>
          <a:ln/>
        </p:spPr>
        <p:txBody>
          <a:bodyPr wrap="square" lIns="0" tIns="0" rIns="0" bIns="0" rtlCol="0" anchor="ctr"/>
          <a:lstStyle/>
          <a:p>
            <a:pPr algn="r" indent="0" marL="0">
              <a:buNone/>
            </a:pPr>
            <a:r>
              <a:rPr lang="en-US" sz="1600" b="1" dirty="0">
                <a:solidFill>
                  <a:schemeClr val="bg1"/>
                </a:solidFill>
              </a:rPr>
              <a:t>Mia</a:t>
            </a:r>
            <a:endParaRPr lang="en-US" sz="1600" dirty="0"/>
          </a:p>
        </p:txBody>
      </p:sp>
      <p:sp>
        <p:nvSpPr>
          <p:cNvPr id="25" name="leo left line"/>
          <p:cNvSpPr/>
          <p:nvPr/>
        </p:nvSpPr>
        <p:spPr>
          <a:xfrm>
            <a:off x="1737360" y="2057400"/>
            <a:ext cx="1371600" cy="0"/>
          </a:xfrm>
          <a:prstGeom prst="line">
            <a:avLst/>
          </a:prstGeom>
          <a:noFill/>
          <a:ln w="31750">
            <a:solidFill>
              <a:srgbClr val="FCA311"/>
            </a:solidFill>
            <a:prstDash val="solid"/>
          </a:ln>
        </p:spPr>
      </p:sp>
      <p:sp>
        <p:nvSpPr>
          <p:cNvPr id="26" name="leo left tick L"/>
          <p:cNvSpPr/>
          <p:nvPr/>
        </p:nvSpPr>
        <p:spPr>
          <a:xfrm>
            <a:off x="1737360" y="2057400"/>
            <a:ext cx="0" cy="109728"/>
          </a:xfrm>
          <a:prstGeom prst="line">
            <a:avLst/>
          </a:prstGeom>
          <a:noFill/>
          <a:ln w="31750">
            <a:solidFill>
              <a:srgbClr val="FCA311"/>
            </a:solidFill>
            <a:prstDash val="solid"/>
          </a:ln>
        </p:spPr>
      </p:sp>
      <p:sp>
        <p:nvSpPr>
          <p:cNvPr id="27" name="leo left tick R"/>
          <p:cNvSpPr/>
          <p:nvPr/>
        </p:nvSpPr>
        <p:spPr>
          <a:xfrm>
            <a:off x="3108960" y="2057400"/>
            <a:ext cx="0" cy="109728"/>
          </a:xfrm>
          <a:prstGeom prst="line">
            <a:avLst/>
          </a:prstGeom>
          <a:noFill/>
          <a:ln w="31750">
            <a:solidFill>
              <a:srgbClr val="FCA311"/>
            </a:solidFill>
            <a:prstDash val="solid"/>
          </a:ln>
        </p:spPr>
      </p:sp>
      <p:sp>
        <p:nvSpPr>
          <p:cNvPr id="28" name="Text 26"/>
          <p:cNvSpPr txBox="1"/>
          <p:nvPr/>
        </p:nvSpPr>
        <p:spPr>
          <a:xfrm>
            <a:off x="1737360" y="1673352"/>
            <a:ext cx="1371600" cy="347472"/>
          </a:xfrm>
          <a:prstGeom prst="rect">
            <a:avLst/>
          </a:prstGeom>
          <a:noFill/>
          <a:ln/>
        </p:spPr>
        <p:txBody>
          <a:bodyPr wrap="square" lIns="0" tIns="0" rIns="0" bIns="0" rtlCol="0" anchor="t"/>
          <a:lstStyle/>
          <a:p>
            <a:pPr algn="ctr" indent="0" marL="0">
              <a:buNone/>
            </a:pPr>
            <a:r>
              <a:rPr lang="en-US" sz="1500" b="1" dirty="0">
                <a:solidFill>
                  <a:srgbClr val="FCA311"/>
                </a:solidFill>
              </a:rPr>
              <a:t>left: 2 parts</a:t>
            </a:r>
            <a:endParaRPr lang="en-US" sz="1500" dirty="0"/>
          </a:p>
        </p:txBody>
      </p:sp>
      <p:sp>
        <p:nvSpPr>
          <p:cNvPr id="29" name="difference line"/>
          <p:cNvSpPr/>
          <p:nvPr/>
        </p:nvSpPr>
        <p:spPr>
          <a:xfrm>
            <a:off x="3794760" y="3566160"/>
            <a:ext cx="2057400" cy="0"/>
          </a:xfrm>
          <a:prstGeom prst="line">
            <a:avLst/>
          </a:prstGeom>
          <a:noFill/>
          <a:ln w="31750">
            <a:solidFill>
              <a:srgbClr val="FCA311"/>
            </a:solidFill>
            <a:prstDash val="solid"/>
          </a:ln>
        </p:spPr>
      </p:sp>
      <p:sp>
        <p:nvSpPr>
          <p:cNvPr id="30" name="difference tick L"/>
          <p:cNvSpPr/>
          <p:nvPr/>
        </p:nvSpPr>
        <p:spPr>
          <a:xfrm flipV="1">
            <a:off x="3794760" y="3566160"/>
            <a:ext cx="0" cy="109728"/>
          </a:xfrm>
          <a:prstGeom prst="line">
            <a:avLst/>
          </a:prstGeom>
          <a:noFill/>
          <a:ln w="31750">
            <a:solidFill>
              <a:srgbClr val="FCA311"/>
            </a:solidFill>
            <a:prstDash val="solid"/>
          </a:ln>
        </p:spPr>
      </p:sp>
      <p:sp>
        <p:nvSpPr>
          <p:cNvPr id="31" name="difference tick R"/>
          <p:cNvSpPr/>
          <p:nvPr/>
        </p:nvSpPr>
        <p:spPr>
          <a:xfrm flipV="1">
            <a:off x="5852160" y="3566160"/>
            <a:ext cx="0" cy="109728"/>
          </a:xfrm>
          <a:prstGeom prst="line">
            <a:avLst/>
          </a:prstGeom>
          <a:noFill/>
          <a:ln w="31750">
            <a:solidFill>
              <a:srgbClr val="FCA311"/>
            </a:solidFill>
            <a:prstDash val="solid"/>
          </a:ln>
        </p:spPr>
      </p:sp>
      <p:sp>
        <p:nvSpPr>
          <p:cNvPr id="32" name="Text 30"/>
          <p:cNvSpPr txBox="1"/>
          <p:nvPr/>
        </p:nvSpPr>
        <p:spPr>
          <a:xfrm>
            <a:off x="3794760" y="3611880"/>
            <a:ext cx="2057400" cy="347472"/>
          </a:xfrm>
          <a:prstGeom prst="rect">
            <a:avLst/>
          </a:prstGeom>
          <a:noFill/>
          <a:ln/>
        </p:spPr>
        <p:txBody>
          <a:bodyPr wrap="square" lIns="0" tIns="0" rIns="0" bIns="0" rtlCol="0" anchor="t"/>
          <a:lstStyle/>
          <a:p>
            <a:pPr algn="ctr" indent="0" marL="0">
              <a:buNone/>
            </a:pPr>
            <a:r>
              <a:rPr lang="en-US" sz="1500" b="1" dirty="0">
                <a:solidFill>
                  <a:srgbClr val="FCA311"/>
                </a:solidFill>
              </a:rPr>
              <a:t>90 more = 3 parts</a:t>
            </a:r>
            <a:endParaRPr lang="en-US" sz="1500" dirty="0"/>
          </a:p>
        </p:txBody>
      </p:sp>
      <p:sp>
        <p:nvSpPr>
          <p:cNvPr id="33" name="Text 31"/>
          <p:cNvSpPr txBox="1"/>
          <p:nvPr/>
        </p:nvSpPr>
        <p:spPr>
          <a:xfrm>
            <a:off x="1737360" y="4343400"/>
            <a:ext cx="4023360" cy="320040"/>
          </a:xfrm>
          <a:prstGeom prst="rect">
            <a:avLst/>
          </a:prstGeom>
          <a:noFill/>
          <a:ln/>
        </p:spPr>
        <p:txBody>
          <a:bodyPr wrap="square" lIns="0" tIns="0" rIns="0" bIns="0" rtlCol="0" anchor="t"/>
          <a:lstStyle/>
          <a:p>
            <a:pPr indent="0" marL="0">
              <a:buNone/>
            </a:pPr>
            <a:r>
              <a:rPr lang="en-US" sz="1400" i="1" dirty="0">
                <a:solidFill>
                  <a:srgbClr val="8D99AE"/>
                </a:solidFill>
              </a:rPr>
              <a:t>grey = given away</a:t>
            </a:r>
            <a:endParaRPr lang="en-US" sz="1400" dirty="0"/>
          </a:p>
        </p:txBody>
      </p:sp>
      <p:sp>
        <p:nvSpPr>
          <p:cNvPr id="34" name="steps card"/>
          <p:cNvSpPr/>
          <p:nvPr/>
        </p:nvSpPr>
        <p:spPr>
          <a:xfrm>
            <a:off x="6949440" y="1234440"/>
            <a:ext cx="4663440" cy="3611880"/>
          </a:xfrm>
          <a:prstGeom prst="roundRect">
            <a:avLst>
              <a:gd name="adj" fmla="val 3038"/>
            </a:avLst>
          </a:prstGeom>
          <a:solidFill>
            <a:srgbClr val="253A66"/>
          </a:solidFill>
          <a:ln/>
        </p:spPr>
      </p:sp>
      <p:sp>
        <p:nvSpPr>
          <p:cNvPr id="35" name="Text 33"/>
          <p:cNvSpPr txBox="1"/>
          <p:nvPr/>
        </p:nvSpPr>
        <p:spPr>
          <a:xfrm>
            <a:off x="7178040" y="1417320"/>
            <a:ext cx="4251960" cy="3291840"/>
          </a:xfrm>
          <a:prstGeom prst="rect">
            <a:avLst/>
          </a:prstGeom>
          <a:noFill/>
          <a:ln/>
        </p:spPr>
        <p:txBody>
          <a:bodyPr wrap="square" lIns="0" tIns="0" rIns="0" bIns="0" rtlCol="0" anchor="t"/>
          <a:lstStyle/>
          <a:p>
            <a:pPr indent="0" marL="0">
              <a:spcAft>
                <a:spcPts val="1000"/>
              </a:spcAft>
              <a:buNone/>
            </a:pPr>
            <a:r>
              <a:rPr lang="en-US" sz="1900" dirty="0">
                <a:solidFill>
                  <a:schemeClr val="bg1"/>
                </a:solidFill>
              </a:rPr>
              <a:t>1. Leo keeps 2/3: 3 parts, 2 left.</a:t>
            </a:r>
            <a:endParaRPr lang="en-US" sz="1900" dirty="0"/>
          </a:p>
          <a:p>
            <a:pPr indent="0" marL="0">
              <a:spcAft>
                <a:spcPts val="1000"/>
              </a:spcAft>
              <a:buNone/>
            </a:pPr>
            <a:r>
              <a:rPr lang="en-US" sz="1900" dirty="0">
                <a:solidFill>
                  <a:schemeClr val="bg1"/>
                </a:solidFill>
              </a:rPr>
              <a:t>2. Mia keeps 1/3, and it equals Leo’s 2 parts → Mia has 6 parts.</a:t>
            </a:r>
            <a:endParaRPr lang="en-US" sz="1900" dirty="0"/>
          </a:p>
          <a:p>
            <a:pPr indent="0" marL="0">
              <a:spcAft>
                <a:spcPts val="1000"/>
              </a:spcAft>
              <a:buNone/>
            </a:pPr>
            <a:r>
              <a:rPr lang="en-US" sz="1900" dirty="0">
                <a:solidFill>
                  <a:schemeClr val="bg1"/>
                </a:solidFill>
              </a:rPr>
              <a:t>3. Mia − Leo = 3 parts = 90 → 1 part = 30.</a:t>
            </a:r>
            <a:endParaRPr lang="en-US" sz="1900" dirty="0"/>
          </a:p>
          <a:p>
            <a:pPr indent="0" marL="0">
              <a:spcAft>
                <a:spcPts val="1000"/>
              </a:spcAft>
              <a:buNone/>
            </a:pPr>
            <a:r>
              <a:rPr lang="en-US" sz="1900" dirty="0">
                <a:solidFill>
                  <a:schemeClr val="bg1"/>
                </a:solidFill>
              </a:rPr>
              <a:t>4. Leo at first = 3 parts = 90 cards.</a:t>
            </a:r>
            <a:endParaRPr lang="en-US" sz="1900" dirty="0"/>
          </a:p>
        </p:txBody>
      </p:sp>
      <p:sp>
        <p:nvSpPr>
          <p:cNvPr id="36" name="trickster mistake"/>
          <p:cNvSpPr/>
          <p:nvPr/>
        </p:nvSpPr>
        <p:spPr>
          <a:xfrm>
            <a:off x="548640" y="5074920"/>
            <a:ext cx="5486400" cy="1097280"/>
          </a:xfrm>
          <a:prstGeom prst="roundRect">
            <a:avLst>
              <a:gd name="adj" fmla="val 10000"/>
            </a:avLst>
          </a:prstGeom>
          <a:solidFill>
            <a:srgbClr val="253A66"/>
          </a:solidFill>
          <a:ln w="25400">
            <a:solidFill>
              <a:srgbClr val="EF476F"/>
            </a:solidFill>
            <a:prstDash val="solid"/>
          </a:ln>
        </p:spPr>
      </p:sp>
      <p:sp>
        <p:nvSpPr>
          <p:cNvPr id="37" name="Text 35"/>
          <p:cNvSpPr txBox="1"/>
          <p:nvPr/>
        </p:nvSpPr>
        <p:spPr>
          <a:xfrm>
            <a:off x="777240" y="5138928"/>
            <a:ext cx="5074920" cy="969264"/>
          </a:xfrm>
          <a:prstGeom prst="rect">
            <a:avLst/>
          </a:prstGeom>
          <a:noFill/>
          <a:ln/>
        </p:spPr>
        <p:txBody>
          <a:bodyPr wrap="square" lIns="0" tIns="0" rIns="0" bIns="0" rtlCol="0" anchor="ctr"/>
          <a:lstStyle/>
          <a:p>
            <a:pPr indent="0" marL="0">
              <a:buNone/>
            </a:pPr>
            <a:r>
              <a:rPr lang="en-US" sz="1500" b="1" dirty="0">
                <a:solidFill>
                  <a:schemeClr val="accent3"/>
                </a:solidFill>
              </a:rPr>
              <a:t>Trickster’s mistake: </a:t>
            </a:r>
            <a:pPr indent="0" marL="0">
              <a:buNone/>
            </a:pPr>
            <a:r>
              <a:rPr lang="en-US" sz="1500" dirty="0">
                <a:solidFill>
                  <a:schemeClr val="bg1"/>
                </a:solidFill>
              </a:rPr>
              <a:t>30 is ONE part. He found a unit and stopped.</a:t>
            </a:r>
            <a:endParaRPr lang="en-US" sz="1500" dirty="0"/>
          </a:p>
        </p:txBody>
      </p:sp>
      <p:sp>
        <p:nvSpPr>
          <p:cNvPr id="38" name="tick card"/>
          <p:cNvSpPr/>
          <p:nvPr/>
        </p:nvSpPr>
        <p:spPr>
          <a:xfrm>
            <a:off x="6217920" y="5074920"/>
            <a:ext cx="5394960" cy="1097280"/>
          </a:xfrm>
          <a:prstGeom prst="roundRect">
            <a:avLst>
              <a:gd name="adj" fmla="val 10000"/>
            </a:avLst>
          </a:prstGeom>
          <a:solidFill>
            <a:srgbClr val="253A66"/>
          </a:solidFill>
          <a:ln w="25400">
            <a:solidFill>
              <a:srgbClr val="2EC4B6"/>
            </a:solidFill>
            <a:prstDash val="solid"/>
          </a:ln>
        </p:spPr>
      </p:sp>
      <p:sp>
        <p:nvSpPr>
          <p:cNvPr id="39" name="Text 37"/>
          <p:cNvSpPr txBox="1"/>
          <p:nvPr/>
        </p:nvSpPr>
        <p:spPr>
          <a:xfrm>
            <a:off x="6446520" y="5138928"/>
            <a:ext cx="4983480" cy="969264"/>
          </a:xfrm>
          <a:prstGeom prst="rect">
            <a:avLst/>
          </a:prstGeom>
          <a:noFill/>
          <a:ln/>
        </p:spPr>
        <p:txBody>
          <a:bodyPr wrap="square" lIns="0" tIns="0" rIns="0" bIns="0" rtlCol="0" anchor="ctr"/>
          <a:lstStyle/>
          <a:p>
            <a:pPr indent="0" marL="0">
              <a:buNone/>
            </a:pPr>
            <a:r>
              <a:rPr lang="en-US" sz="1500" b="1" dirty="0">
                <a:solidFill>
                  <a:schemeClr val="accent2"/>
                </a:solidFill>
              </a:rPr>
              <a:t>TICK: </a:t>
            </a:r>
            <a:pPr indent="0" marL="0">
              <a:buNone/>
            </a:pPr>
            <a:r>
              <a:rPr lang="en-US" sz="1500" dirty="0">
                <a:solidFill>
                  <a:schemeClr val="bg1"/>
                </a:solidFill>
              </a:rPr>
              <a:t>Leo at FIRST = 90. Check: Mia 180 → 60 left; Leo 90 → 60 left. Equal ✓</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bg1"/>
                </a:solidFill>
              </a:rPr>
              <a:t>Exit ticket: on your own, 3 minutes</a:t>
            </a:r>
            <a:endParaRPr lang="en-US" sz="3400" dirty="0"/>
          </a:p>
        </p:txBody>
      </p:sp>
      <p:sp>
        <p:nvSpPr>
          <p:cNvPr id="3" name="Text 1"/>
          <p:cNvSpPr txBox="1"/>
          <p:nvPr/>
        </p:nvSpPr>
        <p:spPr>
          <a:xfrm>
            <a:off x="548640" y="1188720"/>
            <a:ext cx="11064240" cy="365760"/>
          </a:xfrm>
          <a:prstGeom prst="rect">
            <a:avLst/>
          </a:prstGeom>
          <a:noFill/>
          <a:ln/>
        </p:spPr>
        <p:txBody>
          <a:bodyPr wrap="square" lIns="0" tIns="0" rIns="0" bIns="0" rtlCol="0" anchor="t"/>
          <a:lstStyle/>
          <a:p>
            <a:pPr indent="0" marL="0">
              <a:buNone/>
            </a:pPr>
            <a:r>
              <a:rPr lang="en-US" sz="1600" i="1" dirty="0">
                <a:solidFill>
                  <a:schemeClr val="accent5"/>
                </a:solidFill>
              </a:rPr>
              <a:t>On your own · send letters to the teacher in a private chat (e.g. “C, B”)</a:t>
            </a:r>
            <a:endParaRPr lang="en-US" sz="1600" dirty="0"/>
          </a:p>
        </p:txBody>
      </p:sp>
      <p:sp>
        <p:nvSpPr>
          <p:cNvPr id="4" name="q1 card"/>
          <p:cNvSpPr/>
          <p:nvPr/>
        </p:nvSpPr>
        <p:spPr>
          <a:xfrm>
            <a:off x="548640" y="1691640"/>
            <a:ext cx="6766560" cy="4389120"/>
          </a:xfrm>
          <a:prstGeom prst="roundRect">
            <a:avLst>
              <a:gd name="adj" fmla="val 2500"/>
            </a:avLst>
          </a:prstGeom>
          <a:solidFill>
            <a:srgbClr val="FFFFFF"/>
          </a:solidFill>
          <a:ln/>
        </p:spPr>
      </p:sp>
      <p:sp>
        <p:nvSpPr>
          <p:cNvPr id="5" name="Text 3"/>
          <p:cNvSpPr txBox="1"/>
          <p:nvPr/>
        </p:nvSpPr>
        <p:spPr>
          <a:xfrm>
            <a:off x="822960" y="1828800"/>
            <a:ext cx="914400" cy="457200"/>
          </a:xfrm>
          <a:prstGeom prst="rect">
            <a:avLst/>
          </a:prstGeom>
          <a:noFill/>
          <a:ln/>
        </p:spPr>
        <p:txBody>
          <a:bodyPr wrap="square" lIns="0" tIns="0" rIns="0" bIns="0" rtlCol="0" anchor="t"/>
          <a:lstStyle/>
          <a:p>
            <a:pPr indent="0" marL="0">
              <a:buNone/>
            </a:pPr>
            <a:r>
              <a:rPr lang="en-US" sz="2200" b="1" dirty="0">
                <a:solidFill>
                  <a:schemeClr val="accent3"/>
                </a:solidFill>
              </a:rPr>
              <a:t>Q1</a:t>
            </a:r>
            <a:endParaRPr lang="en-US" sz="2200" dirty="0"/>
          </a:p>
        </p:txBody>
      </p:sp>
      <p:sp>
        <p:nvSpPr>
          <p:cNvPr id="6" name="Text 4"/>
          <p:cNvSpPr txBox="1"/>
          <p:nvPr/>
        </p:nvSpPr>
        <p:spPr>
          <a:xfrm>
            <a:off x="822960" y="2286000"/>
            <a:ext cx="6217920" cy="1737360"/>
          </a:xfrm>
          <a:prstGeom prst="rect">
            <a:avLst/>
          </a:prstGeom>
          <a:noFill/>
          <a:ln/>
        </p:spPr>
        <p:txBody>
          <a:bodyPr wrap="square" lIns="0" tIns="0" rIns="0" bIns="0" rtlCol="0" anchor="t"/>
          <a:lstStyle/>
          <a:p>
            <a:pPr indent="0" marL="0">
              <a:buNone/>
            </a:pPr>
            <a:r>
              <a:rPr lang="en-US" sz="1900" dirty="0">
                <a:solidFill>
                  <a:schemeClr val="tx2"/>
                </a:solidFill>
              </a:rPr>
              <a:t>Ribbon A is 150 cm long. Ribbon B is 60 cm long. The same length is cut from each ribbon. Then Ribbon A is 4 times as long as Ribbon B. How long is Ribbon B now?</a:t>
            </a:r>
            <a:endParaRPr lang="en-US" sz="1900" dirty="0"/>
          </a:p>
        </p:txBody>
      </p:sp>
      <p:sp>
        <p:nvSpPr>
          <p:cNvPr id="7" name="q1 option 0"/>
          <p:cNvSpPr/>
          <p:nvPr/>
        </p:nvSpPr>
        <p:spPr>
          <a:xfrm>
            <a:off x="822960" y="4206240"/>
            <a:ext cx="2926080" cy="640080"/>
          </a:xfrm>
          <a:prstGeom prst="roundRect">
            <a:avLst>
              <a:gd name="adj" fmla="val 17143"/>
            </a:avLst>
          </a:prstGeom>
          <a:solidFill>
            <a:srgbClr val="EEF2F8"/>
          </a:solidFill>
          <a:ln/>
        </p:spPr>
      </p:sp>
      <p:sp>
        <p:nvSpPr>
          <p:cNvPr id="8" name="Text 6"/>
          <p:cNvSpPr txBox="1"/>
          <p:nvPr/>
        </p:nvSpPr>
        <p:spPr>
          <a:xfrm>
            <a:off x="1005840" y="4206240"/>
            <a:ext cx="2560320" cy="640080"/>
          </a:xfrm>
          <a:prstGeom prst="rect">
            <a:avLst/>
          </a:prstGeom>
          <a:noFill/>
          <a:ln/>
        </p:spPr>
        <p:txBody>
          <a:bodyPr wrap="square" lIns="0" tIns="0" rIns="0" bIns="0" rtlCol="0" anchor="ctr"/>
          <a:lstStyle/>
          <a:p>
            <a:pPr indent="0" marL="0">
              <a:buNone/>
            </a:pPr>
            <a:r>
              <a:rPr lang="en-US" sz="1800" b="1" dirty="0">
                <a:solidFill>
                  <a:schemeClr val="tx2"/>
                </a:solidFill>
              </a:rPr>
              <a:t>(A) 37.5 cm</a:t>
            </a:r>
            <a:endParaRPr lang="en-US" sz="1800" dirty="0"/>
          </a:p>
        </p:txBody>
      </p:sp>
      <p:sp>
        <p:nvSpPr>
          <p:cNvPr id="9" name="q1 option 1"/>
          <p:cNvSpPr/>
          <p:nvPr/>
        </p:nvSpPr>
        <p:spPr>
          <a:xfrm>
            <a:off x="3931920" y="4206240"/>
            <a:ext cx="2926080" cy="640080"/>
          </a:xfrm>
          <a:prstGeom prst="roundRect">
            <a:avLst>
              <a:gd name="adj" fmla="val 17143"/>
            </a:avLst>
          </a:prstGeom>
          <a:solidFill>
            <a:srgbClr val="EEF2F8"/>
          </a:solidFill>
          <a:ln/>
        </p:spPr>
      </p:sp>
      <p:sp>
        <p:nvSpPr>
          <p:cNvPr id="10" name="Text 8"/>
          <p:cNvSpPr txBox="1"/>
          <p:nvPr/>
        </p:nvSpPr>
        <p:spPr>
          <a:xfrm>
            <a:off x="4114800" y="4206240"/>
            <a:ext cx="2560320" cy="640080"/>
          </a:xfrm>
          <a:prstGeom prst="rect">
            <a:avLst/>
          </a:prstGeom>
          <a:noFill/>
          <a:ln/>
        </p:spPr>
        <p:txBody>
          <a:bodyPr wrap="square" lIns="0" tIns="0" rIns="0" bIns="0" rtlCol="0" anchor="ctr"/>
          <a:lstStyle/>
          <a:p>
            <a:pPr indent="0" marL="0">
              <a:buNone/>
            </a:pPr>
            <a:r>
              <a:rPr lang="en-US" sz="1800" b="1" dirty="0">
                <a:solidFill>
                  <a:schemeClr val="tx2"/>
                </a:solidFill>
              </a:rPr>
              <a:t>(B) 90 cm</a:t>
            </a:r>
            <a:endParaRPr lang="en-US" sz="1800" dirty="0"/>
          </a:p>
        </p:txBody>
      </p:sp>
      <p:sp>
        <p:nvSpPr>
          <p:cNvPr id="11" name="q1 option 2"/>
          <p:cNvSpPr/>
          <p:nvPr/>
        </p:nvSpPr>
        <p:spPr>
          <a:xfrm>
            <a:off x="822960" y="4983480"/>
            <a:ext cx="2926080" cy="640080"/>
          </a:xfrm>
          <a:prstGeom prst="roundRect">
            <a:avLst>
              <a:gd name="adj" fmla="val 17143"/>
            </a:avLst>
          </a:prstGeom>
          <a:solidFill>
            <a:srgbClr val="EEF2F8"/>
          </a:solidFill>
          <a:ln/>
        </p:spPr>
      </p:sp>
      <p:sp>
        <p:nvSpPr>
          <p:cNvPr id="12" name="Text 10"/>
          <p:cNvSpPr txBox="1"/>
          <p:nvPr/>
        </p:nvSpPr>
        <p:spPr>
          <a:xfrm>
            <a:off x="1005840" y="4983480"/>
            <a:ext cx="2560320" cy="640080"/>
          </a:xfrm>
          <a:prstGeom prst="rect">
            <a:avLst/>
          </a:prstGeom>
          <a:noFill/>
          <a:ln/>
        </p:spPr>
        <p:txBody>
          <a:bodyPr wrap="square" lIns="0" tIns="0" rIns="0" bIns="0" rtlCol="0" anchor="ctr"/>
          <a:lstStyle/>
          <a:p>
            <a:pPr indent="0" marL="0">
              <a:buNone/>
            </a:pPr>
            <a:r>
              <a:rPr lang="en-US" sz="1800" b="1" dirty="0">
                <a:solidFill>
                  <a:schemeClr val="tx2"/>
                </a:solidFill>
              </a:rPr>
              <a:t>(C) 30 cm</a:t>
            </a:r>
            <a:endParaRPr lang="en-US" sz="1800" dirty="0"/>
          </a:p>
        </p:txBody>
      </p:sp>
      <p:sp>
        <p:nvSpPr>
          <p:cNvPr id="13" name="q1 option 3"/>
          <p:cNvSpPr/>
          <p:nvPr/>
        </p:nvSpPr>
        <p:spPr>
          <a:xfrm>
            <a:off x="3931920" y="4983480"/>
            <a:ext cx="2926080" cy="640080"/>
          </a:xfrm>
          <a:prstGeom prst="roundRect">
            <a:avLst>
              <a:gd name="adj" fmla="val 17143"/>
            </a:avLst>
          </a:prstGeom>
          <a:solidFill>
            <a:srgbClr val="EEF2F8"/>
          </a:solidFill>
          <a:ln/>
        </p:spPr>
      </p:sp>
      <p:sp>
        <p:nvSpPr>
          <p:cNvPr id="14" name="Text 12"/>
          <p:cNvSpPr txBox="1"/>
          <p:nvPr/>
        </p:nvSpPr>
        <p:spPr>
          <a:xfrm>
            <a:off x="4114800" y="4983480"/>
            <a:ext cx="2560320" cy="640080"/>
          </a:xfrm>
          <a:prstGeom prst="rect">
            <a:avLst/>
          </a:prstGeom>
          <a:noFill/>
          <a:ln/>
        </p:spPr>
        <p:txBody>
          <a:bodyPr wrap="square" lIns="0" tIns="0" rIns="0" bIns="0" rtlCol="0" anchor="ctr"/>
          <a:lstStyle/>
          <a:p>
            <a:pPr indent="0" marL="0">
              <a:buNone/>
            </a:pPr>
            <a:r>
              <a:rPr lang="en-US" sz="1800" b="1" dirty="0">
                <a:solidFill>
                  <a:schemeClr val="tx2"/>
                </a:solidFill>
              </a:rPr>
              <a:t>(D) 120 cm</a:t>
            </a:r>
            <a:endParaRPr lang="en-US" sz="1800" dirty="0"/>
          </a:p>
        </p:txBody>
      </p:sp>
      <p:sp>
        <p:nvSpPr>
          <p:cNvPr id="15" name="q2 card"/>
          <p:cNvSpPr/>
          <p:nvPr/>
        </p:nvSpPr>
        <p:spPr>
          <a:xfrm>
            <a:off x="7543800" y="1691640"/>
            <a:ext cx="4069080" cy="4389120"/>
          </a:xfrm>
          <a:prstGeom prst="roundRect">
            <a:avLst>
              <a:gd name="adj" fmla="val 2697"/>
            </a:avLst>
          </a:prstGeom>
          <a:solidFill>
            <a:srgbClr val="FFFFFF"/>
          </a:solidFill>
          <a:ln/>
        </p:spPr>
      </p:sp>
      <p:sp>
        <p:nvSpPr>
          <p:cNvPr id="16" name="Text 14"/>
          <p:cNvSpPr txBox="1"/>
          <p:nvPr/>
        </p:nvSpPr>
        <p:spPr>
          <a:xfrm>
            <a:off x="7818120" y="1828800"/>
            <a:ext cx="914400" cy="457200"/>
          </a:xfrm>
          <a:prstGeom prst="rect">
            <a:avLst/>
          </a:prstGeom>
          <a:noFill/>
          <a:ln/>
        </p:spPr>
        <p:txBody>
          <a:bodyPr wrap="square" lIns="0" tIns="0" rIns="0" bIns="0" rtlCol="0" anchor="t"/>
          <a:lstStyle/>
          <a:p>
            <a:pPr indent="0" marL="0">
              <a:buNone/>
            </a:pPr>
            <a:r>
              <a:rPr lang="en-US" sz="2200" b="1" dirty="0">
                <a:solidFill>
                  <a:schemeClr val="accent3"/>
                </a:solidFill>
              </a:rPr>
              <a:t>Q2</a:t>
            </a:r>
            <a:endParaRPr lang="en-US" sz="2200" dirty="0"/>
          </a:p>
        </p:txBody>
      </p:sp>
      <p:sp>
        <p:nvSpPr>
          <p:cNvPr id="17" name="Text 15"/>
          <p:cNvSpPr txBox="1"/>
          <p:nvPr/>
        </p:nvSpPr>
        <p:spPr>
          <a:xfrm>
            <a:off x="7818120" y="2286000"/>
            <a:ext cx="3566160" cy="1737360"/>
          </a:xfrm>
          <a:prstGeom prst="rect">
            <a:avLst/>
          </a:prstGeom>
          <a:noFill/>
          <a:ln/>
        </p:spPr>
        <p:txBody>
          <a:bodyPr wrap="square" lIns="0" tIns="0" rIns="0" bIns="0" rtlCol="0" anchor="t"/>
          <a:lstStyle/>
          <a:p>
            <a:pPr indent="0" marL="0">
              <a:buNone/>
            </a:pPr>
            <a:r>
              <a:rPr lang="en-US" sz="1900" dirty="0">
                <a:solidFill>
                  <a:schemeClr val="tx2"/>
                </a:solidFill>
              </a:rPr>
              <a:t>Mum is 28 years older than Kai. In 5 years, Mum will be 3 times as old as Kai. What stays the same?</a:t>
            </a:r>
            <a:endParaRPr lang="en-US" sz="1900" dirty="0"/>
          </a:p>
        </p:txBody>
      </p:sp>
      <p:sp>
        <p:nvSpPr>
          <p:cNvPr id="18" name="Text 16"/>
          <p:cNvSpPr txBox="1"/>
          <p:nvPr/>
        </p:nvSpPr>
        <p:spPr>
          <a:xfrm>
            <a:off x="7818120" y="4069080"/>
            <a:ext cx="3566160" cy="411480"/>
          </a:xfrm>
          <a:prstGeom prst="rect">
            <a:avLst/>
          </a:prstGeom>
          <a:noFill/>
          <a:ln/>
        </p:spPr>
        <p:txBody>
          <a:bodyPr wrap="square" lIns="0" tIns="0" rIns="0" bIns="0" rtlCol="0" anchor="ctr"/>
          <a:lstStyle/>
          <a:p>
            <a:pPr indent="0" marL="0">
              <a:buNone/>
            </a:pPr>
            <a:r>
              <a:rPr lang="en-US" sz="1600" b="1" dirty="0">
                <a:solidFill>
                  <a:schemeClr val="tx2"/>
                </a:solidFill>
              </a:rPr>
              <a:t>(A) the total of their ages</a:t>
            </a:r>
            <a:endParaRPr lang="en-US" sz="1600" dirty="0"/>
          </a:p>
        </p:txBody>
      </p:sp>
      <p:sp>
        <p:nvSpPr>
          <p:cNvPr id="19" name="Text 17"/>
          <p:cNvSpPr txBox="1"/>
          <p:nvPr/>
        </p:nvSpPr>
        <p:spPr>
          <a:xfrm>
            <a:off x="7818120" y="4526280"/>
            <a:ext cx="3566160" cy="411480"/>
          </a:xfrm>
          <a:prstGeom prst="rect">
            <a:avLst/>
          </a:prstGeom>
          <a:noFill/>
          <a:ln/>
        </p:spPr>
        <p:txBody>
          <a:bodyPr wrap="square" lIns="0" tIns="0" rIns="0" bIns="0" rtlCol="0" anchor="ctr"/>
          <a:lstStyle/>
          <a:p>
            <a:pPr indent="0" marL="0">
              <a:buNone/>
            </a:pPr>
            <a:r>
              <a:rPr lang="en-US" sz="1600" b="1" dirty="0">
                <a:solidFill>
                  <a:schemeClr val="tx2"/>
                </a:solidFill>
              </a:rPr>
              <a:t>(B) the difference in age</a:t>
            </a:r>
            <a:endParaRPr lang="en-US" sz="1600" dirty="0"/>
          </a:p>
        </p:txBody>
      </p:sp>
      <p:sp>
        <p:nvSpPr>
          <p:cNvPr id="20" name="Text 18"/>
          <p:cNvSpPr txBox="1"/>
          <p:nvPr/>
        </p:nvSpPr>
        <p:spPr>
          <a:xfrm>
            <a:off x="7818120" y="4983480"/>
            <a:ext cx="3566160" cy="411480"/>
          </a:xfrm>
          <a:prstGeom prst="rect">
            <a:avLst/>
          </a:prstGeom>
          <a:noFill/>
          <a:ln/>
        </p:spPr>
        <p:txBody>
          <a:bodyPr wrap="square" lIns="0" tIns="0" rIns="0" bIns="0" rtlCol="0" anchor="ctr"/>
          <a:lstStyle/>
          <a:p>
            <a:pPr indent="0" marL="0">
              <a:buNone/>
            </a:pPr>
            <a:r>
              <a:rPr lang="en-US" sz="1600" b="1" dirty="0">
                <a:solidFill>
                  <a:schemeClr val="tx2"/>
                </a:solidFill>
              </a:rPr>
              <a:t>(C) Mum’s age</a:t>
            </a:r>
            <a:endParaRPr lang="en-US" sz="1600" dirty="0"/>
          </a:p>
        </p:txBody>
      </p:sp>
      <p:sp>
        <p:nvSpPr>
          <p:cNvPr id="21" name="Text 19"/>
          <p:cNvSpPr txBox="1"/>
          <p:nvPr/>
        </p:nvSpPr>
        <p:spPr>
          <a:xfrm>
            <a:off x="7818120" y="5440680"/>
            <a:ext cx="3566160" cy="411480"/>
          </a:xfrm>
          <a:prstGeom prst="rect">
            <a:avLst/>
          </a:prstGeom>
          <a:noFill/>
          <a:ln/>
        </p:spPr>
        <p:txBody>
          <a:bodyPr wrap="square" lIns="0" tIns="0" rIns="0" bIns="0" rtlCol="0" anchor="ctr"/>
          <a:lstStyle/>
          <a:p>
            <a:pPr indent="0" marL="0">
              <a:buNone/>
            </a:pPr>
            <a:r>
              <a:rPr lang="en-US" sz="1600" b="1" dirty="0">
                <a:solidFill>
                  <a:schemeClr val="tx2"/>
                </a:solidFill>
              </a:rPr>
              <a:t>(D) Kai’s age</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vault open" descr="preencoded.png">    </p:cNvPr>
          <p:cNvPicPr>
            <a:picLocks noChangeAspect="1"/>
          </p:cNvPicPr>
          <p:nvPr/>
        </p:nvPicPr>
        <p:blipFill>
          <a:blip r:embed="rId1"/>
          <a:stretch>
            <a:fillRect/>
          </a:stretch>
        </p:blipFill>
        <p:spPr>
          <a:xfrm>
            <a:off x="731520" y="1097280"/>
            <a:ext cx="914400" cy="914400"/>
          </a:xfrm>
          <a:prstGeom prst="rect">
            <a:avLst/>
          </a:prstGeom>
        </p:spPr>
      </p:pic>
      <p:sp>
        <p:nvSpPr>
          <p:cNvPr id="3" name="Text 0"/>
          <p:cNvSpPr/>
          <p:nvPr>
            <p:ph idx="100" type="title" hasCustomPrompt="1"/>
          </p:nvPr>
        </p:nvSpPr>
        <p:spPr>
          <a:xfrm>
            <a:off x="731520" y="2331720"/>
            <a:ext cx="10698480" cy="1371600"/>
          </a:xfrm>
          <a:prstGeom prst="rect">
            <a:avLst/>
          </a:prstGeom>
          <a:noFill/>
          <a:ln/>
        </p:spPr>
        <p:txBody>
          <a:bodyPr wrap="square" lIns="0" tIns="0" rIns="0" bIns="0" rtlCol="0" anchor="b"/>
          <a:lstStyle/>
          <a:p>
            <a:pPr algn="l" indent="0" marL="0">
              <a:buNone/>
            </a:pPr>
            <a:r>
              <a:rPr lang="en-US" sz="4800" b="1" dirty="0">
                <a:solidFill>
                  <a:schemeClr val="bg1"/>
                </a:solidFill>
              </a:rPr>
              <a:t>Vault open! Your routine</a:t>
            </a:r>
            <a:endParaRPr lang="en-US" sz="4800" dirty="0"/>
          </a:p>
        </p:txBody>
      </p:sp>
      <p:sp>
        <p:nvSpPr>
          <p:cNvPr id="4" name="Text 0"/>
          <p:cNvSpPr/>
          <p:nvPr>
            <p:ph idx="101" type="body" hasCustomPrompt="1"/>
          </p:nvPr>
        </p:nvSpPr>
        <p:spPr>
          <a:xfrm>
            <a:off x="731520" y="3840480"/>
            <a:ext cx="10698480" cy="1188720"/>
          </a:xfrm>
          <a:prstGeom prst="rect">
            <a:avLst/>
          </a:prstGeom>
          <a:noFill/>
          <a:ln/>
        </p:spPr>
        <p:txBody>
          <a:bodyPr wrap="square" lIns="0" tIns="0" rIns="0" bIns="0" rtlCol="0" anchor="t"/>
          <a:lstStyle/>
          <a:p>
            <a:pPr algn="l" indent="0" marL="0">
              <a:buNone/>
            </a:pPr>
            <a:r>
              <a:rPr lang="en-US" sz="2000" dirty="0">
                <a:solidFill>
                  <a:schemeClr val="accent1"/>
                </a:solidFill>
              </a:rPr>
              <a:t>CIRCLE what is asked  ·  find the LOCK  ·  DRAW it the same size  ·  TICK your answer</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tx2"/>
                </a:solidFill>
              </a:rPr>
              <a:t>Reading the exit ticket: every answer has a next step</a:t>
            </a:r>
            <a:endParaRPr lang="en-US" sz="34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1828800"/>
                <a:gridCol w="3931920"/>
                <a:gridCol w="822960"/>
                <a:gridCol w="4480560"/>
              </a:tblGrid>
              <a:tr h="566928">
                <a:tc>
                  <a:txBody>
                    <a:bodyPr/>
                    <a:lstStyle/>
                    <a:p>
                      <a:pPr indent="0" marL="0">
                        <a:buNone/>
                      </a:pPr>
                      <a:r>
                        <a:rPr lang="en-US" sz="1400" b="1" dirty="0">
                          <a:solidFill>
                            <a:srgbClr val="FFFFFF"/>
                          </a:solidFill>
                        </a:rPr>
                        <a:t>Answer</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What it tells the teacher</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Code</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Next class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r>
              <a:tr h="566928">
                <a:tc>
                  <a:txBody>
                    <a:bodyPr/>
                    <a:lstStyle/>
                    <a:p>
                      <a:pPr indent="0" marL="0">
                        <a:buNone/>
                      </a:pPr>
                      <a:r>
                        <a:rPr lang="en-US" sz="1400" dirty="0">
                          <a:solidFill>
                            <a:srgbClr val="1A1A2E"/>
                          </a:solidFill>
                        </a:rPr>
                        <a:t>Q1 (C) 30 cm</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Found the difference lock and answered the right unknown</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Stretch: two equal-at-first problems (two items with different prices)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66928">
                <a:tc>
                  <a:txBody>
                    <a:bodyPr/>
                    <a:lstStyle/>
                    <a:p>
                      <a:pPr indent="0" marL="0">
                        <a:buNone/>
                      </a:pPr>
                      <a:r>
                        <a:rPr lang="en-US" sz="1400" dirty="0">
                          <a:solidFill>
                            <a:srgbClr val="1A1A2E"/>
                          </a:solidFill>
                        </a:rPr>
                        <a:t>Q1 (A) 37.5 cm</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Did one sum on a “before” number (150 ÷ 4)</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BA1</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5-min re-teach: sort before / after cards, then redo Round 2</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66928">
                <a:tc>
                  <a:txBody>
                    <a:bodyPr/>
                    <a:lstStyle/>
                    <a:p>
                      <a:pPr indent="0" marL="0">
                        <a:buNone/>
                      </a:pPr>
                      <a:r>
                        <a:rPr lang="en-US" sz="1400" dirty="0">
                          <a:solidFill>
                            <a:srgbClr val="1A1A2E"/>
                          </a:solidFill>
                        </a:rPr>
                        <a:t>Q1 (B) 90 cm</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Found the difference, then stopped</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SS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Warm-up drill: “What did the question ask?” (circle and tick only)</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66928">
                <a:tc>
                  <a:txBody>
                    <a:bodyPr/>
                    <a:lstStyle/>
                    <a:p>
                      <a:pPr indent="0" marL="0">
                        <a:buNone/>
                      </a:pPr>
                      <a:r>
                        <a:rPr lang="en-US" sz="1400" dirty="0">
                          <a:solidFill>
                            <a:srgbClr val="1A1A2E"/>
                          </a:solidFill>
                        </a:rPr>
                        <a:t>Q1 (D) 120 cm</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Solved it, but answered for the wrong ribbon</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SS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Same TICK drill; mark the circled unknown on every working</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66928">
                <a:tc>
                  <a:txBody>
                    <a:bodyPr/>
                    <a:lstStyle/>
                    <a:p>
                      <a:pPr indent="0" marL="0">
                        <a:buNone/>
                      </a:pPr>
                      <a:r>
                        <a:rPr lang="en-US" sz="1400" dirty="0">
                          <a:solidFill>
                            <a:srgbClr val="1A1A2E"/>
                          </a:solidFill>
                        </a:rPr>
                        <a:t>Q2 not (B)</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Cannot yet pick the lock</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BA2</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Lock-sorting mini-game: 6 stories, T / D / O, at the start of next class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bl>
          </a:graphicData>
        </a:graphic>
      </p:graphicFrame>
      <p:sp>
        <p:nvSpPr>
          <p:cNvPr id="4" name="recheck"/>
          <p:cNvSpPr/>
          <p:nvPr/>
        </p:nvSpPr>
        <p:spPr>
          <a:xfrm>
            <a:off x="548640" y="5120640"/>
            <a:ext cx="11064240" cy="960120"/>
          </a:xfrm>
          <a:prstGeom prst="roundRect">
            <a:avLst>
              <a:gd name="adj" fmla="val 11429"/>
            </a:avLst>
          </a:prstGeom>
          <a:solidFill>
            <a:srgbClr val="FFF4DE"/>
          </a:solidFill>
          <a:ln w="25400">
            <a:solidFill>
              <a:srgbClr val="FCA311"/>
            </a:solidFill>
            <a:prstDash val="solid"/>
          </a:ln>
        </p:spPr>
      </p:sp>
      <p:sp>
        <p:nvSpPr>
          <p:cNvPr id="5" name="Text 2"/>
          <p:cNvSpPr txBox="1"/>
          <p:nvPr/>
        </p:nvSpPr>
        <p:spPr>
          <a:xfrm>
            <a:off x="777240" y="5166360"/>
            <a:ext cx="10607040" cy="868680"/>
          </a:xfrm>
          <a:prstGeom prst="rect">
            <a:avLst/>
          </a:prstGeom>
          <a:noFill/>
          <a:ln/>
        </p:spPr>
        <p:txBody>
          <a:bodyPr wrap="square" lIns="0" tIns="0" rIns="0" bIns="0" rtlCol="0" anchor="ctr"/>
          <a:lstStyle/>
          <a:p>
            <a:pPr indent="0" marL="0">
              <a:buNone/>
            </a:pPr>
            <a:r>
              <a:rPr lang="en-US" sz="1500" b="1" dirty="0">
                <a:solidFill>
                  <a:schemeClr val="tx2"/>
                </a:solidFill>
              </a:rPr>
              <a:t>One week later: </a:t>
            </a:r>
            <a:pPr indent="0" marL="0">
              <a:buNone/>
            </a:pPr>
            <a:r>
              <a:rPr lang="en-US" sz="1500" dirty="0">
                <a:solidFill>
                  <a:schemeClr val="tx1"/>
                </a:solidFill>
              </a:rPr>
              <a:t>two parallel items (new numbers and stories) in the warm-up. At least 75% of the class correct → move on. Otherwise re-teach with new stories, then check again.</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tx2"/>
                </a:solidFill>
              </a:rPr>
              <a:t>Exit-ticket tracker</a:t>
            </a:r>
            <a:endParaRPr lang="en-US" sz="3400" dirty="0"/>
          </a:p>
        </p:txBody>
      </p:sp>
      <p:sp>
        <p:nvSpPr>
          <p:cNvPr id="3" name="Text 1"/>
          <p:cNvSpPr txBox="1"/>
          <p:nvPr/>
        </p:nvSpPr>
        <p:spPr>
          <a:xfrm>
            <a:off x="548640" y="1097280"/>
            <a:ext cx="11064240" cy="365760"/>
          </a:xfrm>
          <a:prstGeom prst="rect">
            <a:avLst/>
          </a:prstGeom>
          <a:noFill/>
          <a:ln/>
        </p:spPr>
        <p:txBody>
          <a:bodyPr wrap="square" lIns="0" tIns="0" rIns="0" bIns="0" rtlCol="0" anchor="t"/>
          <a:lstStyle/>
          <a:p>
            <a:pPr indent="0" marL="0">
              <a:buNone/>
            </a:pPr>
            <a:r>
              <a:rPr lang="en-US" sz="1500" i="1" dirty="0">
                <a:solidFill>
                  <a:schemeClr val="accent5"/>
                </a:solidFill>
              </a:rPr>
              <a:t>After class · every answer has a next step. The teacher types each student's two letters; the code and next step follow from the table on the previous slide.</a:t>
            </a:r>
            <a:endParaRPr lang="en-US" sz="15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914400"/>
        </p:xfrm>
        <a:graphic>
          <a:graphicData uri="http://schemas.openxmlformats.org/drawingml/2006/table">
            <a:tbl>
              <a:tblPr/>
              <a:tblGrid>
                <a:gridCol w="2194560"/>
                <a:gridCol w="731520"/>
                <a:gridCol w="731520"/>
                <a:gridCol w="1371600"/>
                <a:gridCol w="6035040"/>
              </a:tblGrid>
              <a:tr h="502920">
                <a:tc>
                  <a:txBody>
                    <a:bodyPr/>
                    <a:lstStyle/>
                    <a:p>
                      <a:pPr indent="0" marL="0">
                        <a:buNone/>
                      </a:pPr>
                      <a:r>
                        <a:rPr lang="en-US" sz="1400" b="1" dirty="0">
                          <a:solidFill>
                            <a:srgbClr val="FFFFFF"/>
                          </a:solidFill>
                        </a:rPr>
                        <a:t>Student</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Q1</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Q2</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Code</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c>
                  <a:txBody>
                    <a:bodyPr/>
                    <a:lstStyle/>
                    <a:p>
                      <a:pPr indent="0" marL="0">
                        <a:buNone/>
                      </a:pPr>
                      <a:r>
                        <a:rPr lang="en-US" sz="1400" b="1" dirty="0">
                          <a:solidFill>
                            <a:srgbClr val="FFFFFF"/>
                          </a:solidFill>
                        </a:rPr>
                        <a:t>Next class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14213D"/>
                    </a:solidFill>
                  </a:tcPr>
                </a:tc>
              </a:tr>
              <a:tr h="502920">
                <a:tc>
                  <a:txBody>
                    <a:bodyPr/>
                    <a:lstStyle/>
                    <a:p>
                      <a:pPr indent="0" marL="0">
                        <a:buNone/>
                      </a:pPr>
                      <a:r>
                        <a:rPr lang="en-US" sz="1400" dirty="0">
                          <a:solidFill>
                            <a:srgbClr val="1A1A2E"/>
                          </a:solidFill>
                        </a:rPr>
                        <a:t>Student 1 (example)</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C</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B</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b="1" dirty="0">
                          <a:solidFill>
                            <a:srgbClr val="FCA311"/>
                          </a:solidFill>
                        </a:rPr>
                        <a:t>✓</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Stretch: two equal-at-first problems</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02920">
                <a:tc>
                  <a:txBody>
                    <a:bodyPr/>
                    <a:lstStyle/>
                    <a:p>
                      <a:pPr indent="0" marL="0">
                        <a:buNone/>
                      </a:pPr>
                      <a:r>
                        <a:rPr lang="en-US" sz="1400" dirty="0">
                          <a:solidFill>
                            <a:srgbClr val="1A1A2E"/>
                          </a:solidFill>
                        </a:rPr>
                        <a:t>Student 2 (example)</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B</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A</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b="1" dirty="0">
                          <a:solidFill>
                            <a:srgbClr val="FCA311"/>
                          </a:solidFill>
                        </a:rPr>
                        <a:t>SS + BA2</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Warm-up drill: “What did the question ask?” (circle and tick only) · Lock-sorting mini-game</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02920">
                <a:tc>
                  <a:txBody>
                    <a:bodyPr/>
                    <a:lstStyle/>
                    <a:p>
                      <a:pPr indent="0" marL="0">
                        <a:buNone/>
                      </a:pPr>
                      <a:r>
                        <a:rPr lang="en-US" sz="1400" dirty="0">
                          <a:solidFill>
                            <a:srgbClr val="1A1A2E"/>
                          </a:solidFill>
                        </a:rPr>
                        <a:t>Student 3 (example)</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A</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B</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b="1" dirty="0">
                          <a:solidFill>
                            <a:srgbClr val="FCA311"/>
                          </a:solidFill>
                        </a:rPr>
                        <a:t>BA1</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r>
                        <a:rPr lang="en-US" sz="1400" dirty="0">
                          <a:solidFill>
                            <a:srgbClr val="1A1A2E"/>
                          </a:solidFill>
                        </a:rPr>
                        <a:t>5-min re-teach: sort before / after cards, then redo Round 2</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02920">
                <a:tc>
                  <a:txBody>
                    <a:bodyPr/>
                    <a:lstStyle/>
                    <a:p>
                      <a:pPr indent="0" marL="0">
                        <a:buNone/>
                      </a:pPr>
                      <a:r>
                        <a:rPr lang="en-US" sz="1400" dirty="0">
                          <a:solidFill>
                            <a:srgbClr val="1A1A2E"/>
                          </a:solidFill>
                        </a:rPr>
                        <a:t>Student 4</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02920">
                <a:tc>
                  <a:txBody>
                    <a:bodyPr/>
                    <a:lstStyle/>
                    <a:p>
                      <a:pPr indent="0" marL="0">
                        <a:buNone/>
                      </a:pPr>
                      <a:r>
                        <a:rPr lang="en-US" sz="1400" dirty="0">
                          <a:solidFill>
                            <a:srgbClr val="1A1A2E"/>
                          </a:solidFill>
                        </a:rPr>
                        <a:t>Student 5</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r h="502920">
                <a:tc>
                  <a:txBody>
                    <a:bodyPr/>
                    <a:lstStyle/>
                    <a:p>
                      <a:pPr indent="0" marL="0">
                        <a:buNone/>
                      </a:pPr>
                      <a:r>
                        <a:rPr lang="en-US" sz="1400" dirty="0">
                          <a:solidFill>
                            <a:srgbClr val="1A1A2E"/>
                          </a:solidFill>
                        </a:rPr>
                        <a:t>Student 6</a:t>
                      </a: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c>
                  <a:txBody>
                    <a:bodyPr/>
                    <a:lstStyle/>
                    <a:p>
                      <a:pPr indent="0" marL="0">
                        <a:buNone/>
                      </a:pPr>
                      <a:endParaRPr lang="en-US" sz="1400" dirty="0"/>
                    </a:p>
                  </a:txBody>
                  <a:tcPr marL="73152" marR="73152" marT="73152" marB="7315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715000"/>
            <a:ext cx="11064240" cy="457200"/>
          </a:xfrm>
          <a:prstGeom prst="rect">
            <a:avLst/>
          </a:prstGeom>
          <a:noFill/>
          <a:ln/>
        </p:spPr>
        <p:txBody>
          <a:bodyPr wrap="square" lIns="0" tIns="0" rIns="0" bIns="0" rtlCol="0" anchor="t"/>
          <a:lstStyle/>
          <a:p>
            <a:pPr indent="0" marL="0">
              <a:buNone/>
            </a:pPr>
            <a:r>
              <a:rPr lang="en-US" sz="1400" dirty="0">
                <a:solidFill>
                  <a:schemeClr val="accent5"/>
                </a:solidFill>
              </a:rPr>
              <a:t>BA1 = one sum on a “before” number · BA2 = picks the wrong lock · SS = stops short or answers the wrong unknown. Re-check in one week with parallel items; aim for 75%.</a:t>
            </a:r>
            <a:endParaRPr lang="en-US" sz="14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777240"/>
          </a:xfrm>
          <a:prstGeom prst="rect">
            <a:avLst/>
          </a:prstGeom>
          <a:noFill/>
          <a:ln/>
        </p:spPr>
        <p:txBody>
          <a:bodyPr wrap="square" lIns="0" tIns="0" rIns="0" bIns="0" rtlCol="0" anchor="ctr"/>
          <a:lstStyle/>
          <a:p>
            <a:pPr indent="0" marL="0">
              <a:buNone/>
            </a:pPr>
            <a:r>
              <a:rPr lang="en-US" sz="3400" b="1" dirty="0">
                <a:solidFill>
                  <a:schemeClr val="tx2"/>
                </a:solidFill>
              </a:rPr>
              <a:t>What I would do next</a:t>
            </a:r>
            <a:endParaRPr lang="en-US" sz="3400" dirty="0"/>
          </a:p>
        </p:txBody>
      </p:sp>
      <p:sp>
        <p:nvSpPr>
          <p:cNvPr id="3" name="Time it with a real class"/>
          <p:cNvSpPr/>
          <p:nvPr/>
        </p:nvSpPr>
        <p:spPr>
          <a:xfrm>
            <a:off x="548640" y="1371600"/>
            <a:ext cx="5440680" cy="2103120"/>
          </a:xfrm>
          <a:prstGeom prst="roundRect">
            <a:avLst>
              <a:gd name="adj" fmla="val 5217"/>
            </a:avLst>
          </a:prstGeom>
          <a:solidFill>
            <a:srgbClr val="EEF2F8"/>
          </a:solidFill>
          <a:ln/>
        </p:spPr>
      </p:sp>
      <p:sp>
        <p:nvSpPr>
          <p:cNvPr id="4" name="Time it with a real class circle"/>
          <p:cNvSpPr/>
          <p:nvPr/>
        </p:nvSpPr>
        <p:spPr>
          <a:xfrm>
            <a:off x="822960" y="1645920"/>
            <a:ext cx="731520" cy="731520"/>
          </a:xfrm>
          <a:prstGeom prst="ellipse">
            <a:avLst/>
          </a:prstGeom>
          <a:solidFill>
            <a:srgbClr val="14213D"/>
          </a:solidFill>
          <a:ln/>
        </p:spPr>
      </p:sp>
      <p:pic>
        <p:nvPicPr>
          <p:cNvPr id="5" name="Time it with a real class icon" descr="preencoded.png">    </p:cNvPr>
          <p:cNvPicPr>
            <a:picLocks noChangeAspect="1"/>
          </p:cNvPicPr>
          <p:nvPr/>
        </p:nvPicPr>
        <p:blipFill>
          <a:blip r:embed="rId1"/>
          <a:stretch>
            <a:fillRect/>
          </a:stretch>
        </p:blipFill>
        <p:spPr>
          <a:xfrm>
            <a:off x="983894" y="1806854"/>
            <a:ext cx="409651" cy="409651"/>
          </a:xfrm>
          <a:prstGeom prst="rect">
            <a:avLst/>
          </a:prstGeom>
        </p:spPr>
      </p:pic>
      <p:sp>
        <p:nvSpPr>
          <p:cNvPr id="6" name="Text 3"/>
          <p:cNvSpPr txBox="1"/>
          <p:nvPr/>
        </p:nvSpPr>
        <p:spPr>
          <a:xfrm>
            <a:off x="1737360" y="1645920"/>
            <a:ext cx="4023360" cy="731520"/>
          </a:xfrm>
          <a:prstGeom prst="rect">
            <a:avLst/>
          </a:prstGeom>
          <a:noFill/>
          <a:ln/>
        </p:spPr>
        <p:txBody>
          <a:bodyPr wrap="square" lIns="0" tIns="0" rIns="0" bIns="0" rtlCol="0" anchor="ctr"/>
          <a:lstStyle/>
          <a:p>
            <a:pPr indent="0" marL="0">
              <a:buNone/>
            </a:pPr>
            <a:r>
              <a:rPr lang="en-US" sz="1900" b="1" dirty="0">
                <a:solidFill>
                  <a:schemeClr val="tx2"/>
                </a:solidFill>
              </a:rPr>
              <a:t>Time it with a real class</a:t>
            </a:r>
            <a:endParaRPr lang="en-US" sz="1900" dirty="0"/>
          </a:p>
        </p:txBody>
      </p:sp>
      <p:sp>
        <p:nvSpPr>
          <p:cNvPr id="7" name="Text 4"/>
          <p:cNvSpPr txBox="1"/>
          <p:nvPr/>
        </p:nvSpPr>
        <p:spPr>
          <a:xfrm>
            <a:off x="822960" y="2514600"/>
            <a:ext cx="4937760" cy="868680"/>
          </a:xfrm>
          <a:prstGeom prst="rect">
            <a:avLst/>
          </a:prstGeom>
          <a:noFill/>
          <a:ln/>
        </p:spPr>
        <p:txBody>
          <a:bodyPr wrap="square" lIns="0" tIns="0" rIns="0" bIns="0" rtlCol="0" anchor="t"/>
          <a:lstStyle/>
          <a:p>
            <a:pPr indent="0" marL="0">
              <a:buNone/>
            </a:pPr>
            <a:r>
              <a:rPr lang="en-US" sz="1500" dirty="0">
                <a:solidFill>
                  <a:schemeClr val="tx1"/>
                </a:solidFill>
              </a:rPr>
              <a:t>Run it once with 4–8 students, time each round, and cut the boss round if Rounds 1–3 run long.</a:t>
            </a:r>
            <a:endParaRPr lang="en-US" sz="1500" dirty="0"/>
          </a:p>
        </p:txBody>
      </p:sp>
      <p:sp>
        <p:nvSpPr>
          <p:cNvPr id="8" name="Build a story bank"/>
          <p:cNvSpPr/>
          <p:nvPr/>
        </p:nvSpPr>
        <p:spPr>
          <a:xfrm>
            <a:off x="6172200" y="1371600"/>
            <a:ext cx="5440680" cy="2103120"/>
          </a:xfrm>
          <a:prstGeom prst="roundRect">
            <a:avLst>
              <a:gd name="adj" fmla="val 5217"/>
            </a:avLst>
          </a:prstGeom>
          <a:solidFill>
            <a:srgbClr val="EEF2F8"/>
          </a:solidFill>
          <a:ln/>
        </p:spPr>
      </p:sp>
      <p:sp>
        <p:nvSpPr>
          <p:cNvPr id="9" name="Build a story bank circle"/>
          <p:cNvSpPr/>
          <p:nvPr/>
        </p:nvSpPr>
        <p:spPr>
          <a:xfrm>
            <a:off x="6446520" y="1645920"/>
            <a:ext cx="731520" cy="731520"/>
          </a:xfrm>
          <a:prstGeom prst="ellipse">
            <a:avLst/>
          </a:prstGeom>
          <a:solidFill>
            <a:srgbClr val="14213D"/>
          </a:solidFill>
          <a:ln/>
        </p:spPr>
      </p:sp>
      <p:pic>
        <p:nvPicPr>
          <p:cNvPr id="10" name="Build a story bank icon" descr="preencoded.png">    </p:cNvPr>
          <p:cNvPicPr>
            <a:picLocks noChangeAspect="1"/>
          </p:cNvPicPr>
          <p:nvPr/>
        </p:nvPicPr>
        <p:blipFill>
          <a:blip r:embed="rId2"/>
          <a:stretch>
            <a:fillRect/>
          </a:stretch>
        </p:blipFill>
        <p:spPr>
          <a:xfrm>
            <a:off x="6607454" y="1806854"/>
            <a:ext cx="409651" cy="409651"/>
          </a:xfrm>
          <a:prstGeom prst="rect">
            <a:avLst/>
          </a:prstGeom>
        </p:spPr>
      </p:pic>
      <p:sp>
        <p:nvSpPr>
          <p:cNvPr id="11" name="Text 7"/>
          <p:cNvSpPr txBox="1"/>
          <p:nvPr/>
        </p:nvSpPr>
        <p:spPr>
          <a:xfrm>
            <a:off x="7360920" y="1645920"/>
            <a:ext cx="4023360" cy="731520"/>
          </a:xfrm>
          <a:prstGeom prst="rect">
            <a:avLst/>
          </a:prstGeom>
          <a:noFill/>
          <a:ln/>
        </p:spPr>
        <p:txBody>
          <a:bodyPr wrap="square" lIns="0" tIns="0" rIns="0" bIns="0" rtlCol="0" anchor="ctr"/>
          <a:lstStyle/>
          <a:p>
            <a:pPr indent="0" marL="0">
              <a:buNone/>
            </a:pPr>
            <a:r>
              <a:rPr lang="en-US" sz="1900" b="1" dirty="0">
                <a:solidFill>
                  <a:schemeClr val="tx2"/>
                </a:solidFill>
              </a:rPr>
              <a:t>Build a story bank</a:t>
            </a:r>
            <a:endParaRPr lang="en-US" sz="1900" dirty="0"/>
          </a:p>
        </p:txBody>
      </p:sp>
      <p:sp>
        <p:nvSpPr>
          <p:cNvPr id="12" name="Text 8"/>
          <p:cNvSpPr txBox="1"/>
          <p:nvPr/>
        </p:nvSpPr>
        <p:spPr>
          <a:xfrm>
            <a:off x="6446520" y="2514600"/>
            <a:ext cx="4937760" cy="868680"/>
          </a:xfrm>
          <a:prstGeom prst="rect">
            <a:avLst/>
          </a:prstGeom>
          <a:noFill/>
          <a:ln/>
        </p:spPr>
        <p:txBody>
          <a:bodyPr wrap="square" lIns="0" tIns="0" rIns="0" bIns="0" rtlCol="0" anchor="t"/>
          <a:lstStyle/>
          <a:p>
            <a:pPr indent="0" marL="0">
              <a:buNone/>
            </a:pPr>
            <a:r>
              <a:rPr lang="en-US" sz="1500" dirty="0">
                <a:solidFill>
                  <a:schemeClr val="tx1"/>
                </a:solidFill>
              </a:rPr>
              <a:t>30 short stories tagged by lock (T / D / O / equal-ends), so warm-ups and re-checks never repeat.</a:t>
            </a:r>
            <a:endParaRPr lang="en-US" sz="1500" dirty="0"/>
          </a:p>
        </p:txBody>
      </p:sp>
      <p:sp>
        <p:nvSpPr>
          <p:cNvPr id="13" name="Make the lock a game mechanic"/>
          <p:cNvSpPr/>
          <p:nvPr/>
        </p:nvSpPr>
        <p:spPr>
          <a:xfrm>
            <a:off x="548640" y="3703320"/>
            <a:ext cx="5440680" cy="2103120"/>
          </a:xfrm>
          <a:prstGeom prst="roundRect">
            <a:avLst>
              <a:gd name="adj" fmla="val 5217"/>
            </a:avLst>
          </a:prstGeom>
          <a:solidFill>
            <a:srgbClr val="EEF2F8"/>
          </a:solidFill>
          <a:ln/>
        </p:spPr>
      </p:sp>
      <p:sp>
        <p:nvSpPr>
          <p:cNvPr id="14" name="Make the lock a game mechanic circle"/>
          <p:cNvSpPr/>
          <p:nvPr/>
        </p:nvSpPr>
        <p:spPr>
          <a:xfrm>
            <a:off x="822960" y="3977640"/>
            <a:ext cx="731520" cy="731520"/>
          </a:xfrm>
          <a:prstGeom prst="ellipse">
            <a:avLst/>
          </a:prstGeom>
          <a:solidFill>
            <a:srgbClr val="14213D"/>
          </a:solidFill>
          <a:ln/>
        </p:spPr>
      </p:sp>
      <p:pic>
        <p:nvPicPr>
          <p:cNvPr id="15" name="Make the lock a game mechanic icon" descr="preencoded.png">    </p:cNvPr>
          <p:cNvPicPr>
            <a:picLocks noChangeAspect="1"/>
          </p:cNvPicPr>
          <p:nvPr/>
        </p:nvPicPr>
        <p:blipFill>
          <a:blip r:embed="rId3"/>
          <a:stretch>
            <a:fillRect/>
          </a:stretch>
        </p:blipFill>
        <p:spPr>
          <a:xfrm>
            <a:off x="983894" y="4138574"/>
            <a:ext cx="409651" cy="409651"/>
          </a:xfrm>
          <a:prstGeom prst="rect">
            <a:avLst/>
          </a:prstGeom>
        </p:spPr>
      </p:pic>
      <p:sp>
        <p:nvSpPr>
          <p:cNvPr id="16" name="Text 11"/>
          <p:cNvSpPr txBox="1"/>
          <p:nvPr/>
        </p:nvSpPr>
        <p:spPr>
          <a:xfrm>
            <a:off x="1737360" y="3977640"/>
            <a:ext cx="4023360" cy="731520"/>
          </a:xfrm>
          <a:prstGeom prst="rect">
            <a:avLst/>
          </a:prstGeom>
          <a:noFill/>
          <a:ln/>
        </p:spPr>
        <p:txBody>
          <a:bodyPr wrap="square" lIns="0" tIns="0" rIns="0" bIns="0" rtlCol="0" anchor="ctr"/>
          <a:lstStyle/>
          <a:p>
            <a:pPr indent="0" marL="0">
              <a:buNone/>
            </a:pPr>
            <a:r>
              <a:rPr lang="en-US" sz="1900" b="1" dirty="0">
                <a:solidFill>
                  <a:schemeClr val="tx2"/>
                </a:solidFill>
              </a:rPr>
              <a:t>Make the lock a game mechanic</a:t>
            </a:r>
            <a:endParaRPr lang="en-US" sz="1900" dirty="0"/>
          </a:p>
        </p:txBody>
      </p:sp>
      <p:sp>
        <p:nvSpPr>
          <p:cNvPr id="17" name="Text 12"/>
          <p:cNvSpPr txBox="1"/>
          <p:nvPr/>
        </p:nvSpPr>
        <p:spPr>
          <a:xfrm>
            <a:off x="822960" y="4846320"/>
            <a:ext cx="4937760" cy="868680"/>
          </a:xfrm>
          <a:prstGeom prst="rect">
            <a:avLst/>
          </a:prstGeom>
          <a:noFill/>
          <a:ln/>
        </p:spPr>
        <p:txBody>
          <a:bodyPr wrap="square" lIns="0" tIns="0" rIns="0" bIns="0" rtlCol="0" anchor="t"/>
          <a:lstStyle/>
          <a:p>
            <a:pPr indent="0" marL="0">
              <a:buNone/>
            </a:pPr>
            <a:r>
              <a:rPr lang="en-US" sz="1500" dirty="0">
                <a:solidFill>
                  <a:schemeClr val="tx1"/>
                </a:solidFill>
              </a:rPr>
              <a:t>In an Ottodot game: drag the gold lock onto the bar that does not change before you can draw the rest.</a:t>
            </a:r>
            <a:endParaRPr lang="en-US" sz="1500" dirty="0"/>
          </a:p>
        </p:txBody>
      </p:sp>
      <p:sp>
        <p:nvSpPr>
          <p:cNvPr id="18" name="Next segments from the same papers"/>
          <p:cNvSpPr/>
          <p:nvPr/>
        </p:nvSpPr>
        <p:spPr>
          <a:xfrm>
            <a:off x="6172200" y="3703320"/>
            <a:ext cx="5440680" cy="2103120"/>
          </a:xfrm>
          <a:prstGeom prst="roundRect">
            <a:avLst>
              <a:gd name="adj" fmla="val 5217"/>
            </a:avLst>
          </a:prstGeom>
          <a:solidFill>
            <a:srgbClr val="EEF2F8"/>
          </a:solidFill>
          <a:ln/>
        </p:spPr>
      </p:sp>
      <p:sp>
        <p:nvSpPr>
          <p:cNvPr id="19" name="Next segments from the same papers circle"/>
          <p:cNvSpPr/>
          <p:nvPr/>
        </p:nvSpPr>
        <p:spPr>
          <a:xfrm>
            <a:off x="6446520" y="3977640"/>
            <a:ext cx="731520" cy="731520"/>
          </a:xfrm>
          <a:prstGeom prst="ellipse">
            <a:avLst/>
          </a:prstGeom>
          <a:solidFill>
            <a:srgbClr val="14213D"/>
          </a:solidFill>
          <a:ln/>
        </p:spPr>
      </p:sp>
      <p:pic>
        <p:nvPicPr>
          <p:cNvPr id="20" name="Next segments from the same papers icon" descr="preencoded.png">    </p:cNvPr>
          <p:cNvPicPr>
            <a:picLocks noChangeAspect="1"/>
          </p:cNvPicPr>
          <p:nvPr/>
        </p:nvPicPr>
        <p:blipFill>
          <a:blip r:embed="rId4"/>
          <a:stretch>
            <a:fillRect/>
          </a:stretch>
        </p:blipFill>
        <p:spPr>
          <a:xfrm>
            <a:off x="6607454" y="4138574"/>
            <a:ext cx="409651" cy="409651"/>
          </a:xfrm>
          <a:prstGeom prst="rect">
            <a:avLst/>
          </a:prstGeom>
        </p:spPr>
      </p:pic>
      <p:sp>
        <p:nvSpPr>
          <p:cNvPr id="21" name="Text 15"/>
          <p:cNvSpPr txBox="1"/>
          <p:nvPr/>
        </p:nvSpPr>
        <p:spPr>
          <a:xfrm>
            <a:off x="7360920" y="3977640"/>
            <a:ext cx="4023360" cy="731520"/>
          </a:xfrm>
          <a:prstGeom prst="rect">
            <a:avLst/>
          </a:prstGeom>
          <a:noFill/>
          <a:ln/>
        </p:spPr>
        <p:txBody>
          <a:bodyPr wrap="square" lIns="0" tIns="0" rIns="0" bIns="0" rtlCol="0" anchor="ctr"/>
          <a:lstStyle/>
          <a:p>
            <a:pPr indent="0" marL="0">
              <a:buNone/>
            </a:pPr>
            <a:r>
              <a:rPr lang="en-US" sz="1900" b="1" dirty="0">
                <a:solidFill>
                  <a:schemeClr val="tx2"/>
                </a:solidFill>
              </a:rPr>
              <a:t>Next segments from the same papers</a:t>
            </a:r>
            <a:endParaRPr lang="en-US" sz="1900" dirty="0"/>
          </a:p>
        </p:txBody>
      </p:sp>
      <p:sp>
        <p:nvSpPr>
          <p:cNvPr id="22" name="Text 16"/>
          <p:cNvSpPr txBox="1"/>
          <p:nvPr/>
        </p:nvSpPr>
        <p:spPr>
          <a:xfrm>
            <a:off x="6446520" y="4846320"/>
            <a:ext cx="4937760" cy="868680"/>
          </a:xfrm>
          <a:prstGeom prst="rect">
            <a:avLst/>
          </a:prstGeom>
          <a:noFill/>
          <a:ln/>
        </p:spPr>
        <p:txBody>
          <a:bodyPr wrap="square" lIns="0" tIns="0" rIns="0" bIns="0" rtlCol="0" anchor="t"/>
          <a:lstStyle/>
          <a:p>
            <a:pPr indent="0" marL="0">
              <a:buNone/>
            </a:pPr>
            <a:r>
              <a:rPr lang="en-US" sz="1500" dirty="0">
                <a:solidFill>
                  <a:schemeClr val="tx1"/>
                </a:solidFill>
              </a:rPr>
              <a:t>Triangle base and height in composite figures; unit conversion with decimals (6 ℓ 29 mℓ).</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8D99AE"/>
                </a:solidFill>
              </a:defRPr>
            </a:lvl1pPr>
          </a:lstStyle>
          <a:p>
            <a:pPr algn="r"/>
            <a:fld id="{F7021451-1387-4CA6-816F-3879F97B5CBC}" type="slidenum">
              <a:rPr b="0" lang="en-US"/>
              <a:t>23</a:t>
            </a:fld>
            <a:endParaRPr lang="en-US"/>
          </a:p>
        </p:txBody>
      </p:sp>
    </p:spTree>
  </p:cSld>
  <p:clrMapOvr>
    <a:masterClrMapping/>
  </p:clrMapOvr>
</p:sld>
</file>

<file path=ppt/theme/theme1.xml><?xml version="1.0" encoding="utf-8"?>
<a:theme xmlns:a="http://schemas.openxmlformats.org/drawingml/2006/main" name="Vault Breakers">
  <a:themeElements>
    <a:clrScheme name="Vault Breakers">
      <a:dk1>
        <a:srgbClr val="1A1A2E"/>
      </a:dk1>
      <a:lt1>
        <a:srgbClr val="FFFFFF"/>
      </a:lt1>
      <a:dk2>
        <a:srgbClr val="14213D"/>
      </a:dk2>
      <a:lt2>
        <a:srgbClr val="EEF2F8"/>
      </a:lt2>
      <a:accent1>
        <a:srgbClr val="FCA311"/>
      </a:accent1>
      <a:accent2>
        <a:srgbClr val="2EC4B6"/>
      </a:accent2>
      <a:accent3>
        <a:srgbClr val="EF476F"/>
      </a:accent3>
      <a:accent4>
        <a:srgbClr val="4361EE"/>
      </a:accent4>
      <a:accent5>
        <a:srgbClr val="8D99AE"/>
      </a:accent5>
      <a:accent6>
        <a:srgbClr val="253A66"/>
      </a:accent6>
      <a:hlink>
        <a:srgbClr val="4361EE"/>
      </a:hlink>
      <a:folHlink>
        <a:srgbClr val="8D99AE"/>
      </a:folHlink>
    </a:clrScheme>
    <a:fontScheme name="Vault Breaker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Vault Breakers — What stays the same?</dc:title>
  <dc:subject>PptxGenJS Presentation</dc:subject>
  <dc:creator>Luqman Hakeem</dc:creator>
  <cp:lastModifiedBy>Luqman Hakeem</cp:lastModifiedBy>
  <cp:revision>1</cp:revision>
  <dcterms:created xsi:type="dcterms:W3CDTF">2026-10-13T14:47:02Z</dcterms:created>
  <dcterms:modified xsi:type="dcterms:W3CDTF">2026-10-13T14:47:02Z</dcterms:modified>
</cp:coreProperties>
</file>